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01" r:id="rId3"/>
    <p:sldId id="257" r:id="rId4"/>
    <p:sldId id="304" r:id="rId5"/>
    <p:sldId id="258" r:id="rId6"/>
    <p:sldId id="305" r:id="rId7"/>
    <p:sldId id="259" r:id="rId8"/>
    <p:sldId id="260" r:id="rId9"/>
    <p:sldId id="261" r:id="rId10"/>
    <p:sldId id="303" r:id="rId11"/>
    <p:sldId id="263" r:id="rId12"/>
    <p:sldId id="264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80" r:id="rId25"/>
    <p:sldId id="281" r:id="rId26"/>
    <p:sldId id="283" r:id="rId27"/>
    <p:sldId id="284" r:id="rId28"/>
    <p:sldId id="289" r:id="rId29"/>
    <p:sldId id="285" r:id="rId30"/>
    <p:sldId id="290" r:id="rId31"/>
    <p:sldId id="291" r:id="rId32"/>
    <p:sldId id="293" r:id="rId33"/>
    <p:sldId id="297" r:id="rId34"/>
    <p:sldId id="298" r:id="rId35"/>
    <p:sldId id="295" r:id="rId36"/>
    <p:sldId id="296" r:id="rId37"/>
    <p:sldId id="299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00A4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B0B3-285A-4C18-BBEA-CE18B5F0532E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EC1F4-C132-47A0-8304-6CACE65273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C1F4-C132-47A0-8304-6CACE65273C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C1F4-C132-47A0-8304-6CACE65273C2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bsige/intranet/portal/sistemas/sas/default.asp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bsige/intranet/portal/sistemas/sas/default.asp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7" name="Picture 51" descr="Tools 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1071570" cy="16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857224" y="4786322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Palestrantes: </a:t>
            </a:r>
            <a:r>
              <a:rPr lang="pt-BR" dirty="0" smtClean="0"/>
              <a:t>Letícia Barbalho</a:t>
            </a:r>
            <a:endParaRPr lang="pt-BR" dirty="0" smtClean="0"/>
          </a:p>
          <a:p>
            <a:r>
              <a:rPr lang="pt-BR" dirty="0" smtClean="0"/>
              <a:t>	      </a:t>
            </a:r>
            <a:r>
              <a:rPr lang="pt-BR" smtClean="0"/>
              <a:t>Rodrigo Nunes</a:t>
            </a:r>
            <a:endParaRPr lang="pt-BR" dirty="0"/>
          </a:p>
        </p:txBody>
      </p:sp>
      <p:sp>
        <p:nvSpPr>
          <p:cNvPr id="9" name="Título 7"/>
          <p:cNvSpPr txBox="1">
            <a:spLocks/>
          </p:cNvSpPr>
          <p:nvPr/>
        </p:nvSpPr>
        <p:spPr>
          <a:xfrm>
            <a:off x="1643042" y="1785926"/>
            <a:ext cx="6429420" cy="24929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6000" b="1" i="0" u="none" strike="noStrike" kern="1200" cap="none" spc="-150" normalizeH="0" baseline="0" noProof="0" dirty="0">
              <a:ln w="3175"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858016" y="3429000"/>
            <a:ext cx="1356111" cy="36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</a:rPr>
              <a:t>SIGE</a:t>
            </a:r>
            <a:endParaRPr lang="en-US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cxnSp>
        <p:nvCxnSpPr>
          <p:cNvPr id="76" name="Forma 75"/>
          <p:cNvCxnSpPr/>
          <p:nvPr/>
        </p:nvCxnSpPr>
        <p:spPr>
          <a:xfrm>
            <a:off x="2786050" y="1413512"/>
            <a:ext cx="1731464" cy="172973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Conector angulado 77"/>
          <p:cNvCxnSpPr/>
          <p:nvPr/>
        </p:nvCxnSpPr>
        <p:spPr>
          <a:xfrm rot="10800000" flipH="1" flipV="1">
            <a:off x="357158" y="1413512"/>
            <a:ext cx="214314" cy="4429154"/>
          </a:xfrm>
          <a:prstGeom prst="bentConnector3">
            <a:avLst>
              <a:gd name="adj1" fmla="val -106666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Conector de seta reta 82"/>
          <p:cNvCxnSpPr>
            <a:stCxn id="23" idx="3"/>
          </p:cNvCxnSpPr>
          <p:nvPr/>
        </p:nvCxnSpPr>
        <p:spPr>
          <a:xfrm flipV="1">
            <a:off x="2833710" y="3628090"/>
            <a:ext cx="666720" cy="20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Forma 84"/>
          <p:cNvCxnSpPr/>
          <p:nvPr/>
        </p:nvCxnSpPr>
        <p:spPr>
          <a:xfrm rot="5400000" flipH="1" flipV="1">
            <a:off x="3226697" y="4226837"/>
            <a:ext cx="1673522" cy="1445712"/>
          </a:xfrm>
          <a:prstGeom prst="bentConnector3">
            <a:avLst>
              <a:gd name="adj1" fmla="val 56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Conector de seta reta 90"/>
          <p:cNvCxnSpPr/>
          <p:nvPr/>
        </p:nvCxnSpPr>
        <p:spPr>
          <a:xfrm flipV="1">
            <a:off x="5534597" y="3621499"/>
            <a:ext cx="894791" cy="6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ector angulado 32"/>
          <p:cNvCxnSpPr/>
          <p:nvPr/>
        </p:nvCxnSpPr>
        <p:spPr>
          <a:xfrm rot="10800000">
            <a:off x="5500694" y="3429000"/>
            <a:ext cx="928694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Forma 64"/>
          <p:cNvCxnSpPr/>
          <p:nvPr/>
        </p:nvCxnSpPr>
        <p:spPr>
          <a:xfrm rot="10800000" flipV="1">
            <a:off x="3571868" y="4071942"/>
            <a:ext cx="4156724" cy="2071702"/>
          </a:xfrm>
          <a:prstGeom prst="bentConnector3">
            <a:avLst>
              <a:gd name="adj1" fmla="val -19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Conector angulado 66"/>
          <p:cNvCxnSpPr>
            <a:endCxn id="22" idx="2"/>
          </p:cNvCxnSpPr>
          <p:nvPr/>
        </p:nvCxnSpPr>
        <p:spPr>
          <a:xfrm rot="5400000" flipH="1">
            <a:off x="4535709" y="1121181"/>
            <a:ext cx="18500" cy="5938636"/>
          </a:xfrm>
          <a:prstGeom prst="bentConnector3">
            <a:avLst>
              <a:gd name="adj1" fmla="val -1235676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Conector angulado 70"/>
          <p:cNvCxnSpPr/>
          <p:nvPr/>
        </p:nvCxnSpPr>
        <p:spPr>
          <a:xfrm rot="16200000" flipH="1">
            <a:off x="6900398" y="2529366"/>
            <a:ext cx="714377" cy="5133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Conector angulado 72"/>
          <p:cNvCxnSpPr>
            <a:endCxn id="29" idx="3"/>
          </p:cNvCxnSpPr>
          <p:nvPr/>
        </p:nvCxnSpPr>
        <p:spPr>
          <a:xfrm flipH="1" flipV="1">
            <a:off x="7889829" y="1963328"/>
            <a:ext cx="709337" cy="1658171"/>
          </a:xfrm>
          <a:prstGeom prst="bentConnector3">
            <a:avLst>
              <a:gd name="adj1" fmla="val -32227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6500826" y="3143248"/>
            <a:ext cx="2071702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SIGE</a:t>
            </a:r>
            <a:endParaRPr lang="pt-BR" sz="2000" b="1" dirty="0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428596" y="1000108"/>
            <a:ext cx="2286016" cy="857256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</a:rPr>
              <a:t>Reordenamento</a:t>
            </a:r>
            <a:endParaRPr lang="pt-BR" sz="2000" b="1" dirty="0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214282" y="3214686"/>
            <a:ext cx="2571768" cy="857256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rebuchet MS" pitchFamily="34" charset="0"/>
              </a:rPr>
              <a:t>Suporte</a:t>
            </a: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</a:rPr>
              <a:t> à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itchFamily="34" charset="0"/>
              </a:rPr>
              <a:t>Inspeção</a:t>
            </a: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</a:rPr>
              <a:t> e auditoria</a:t>
            </a:r>
            <a:endParaRPr lang="en-US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5572132" y="1500174"/>
            <a:ext cx="2286016" cy="857256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rebuchet MS" pitchFamily="34" charset="0"/>
              </a:rPr>
              <a:t>Informatização</a:t>
            </a: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</a:rPr>
              <a:t> das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itchFamily="34" charset="0"/>
              </a:rPr>
              <a:t>escolas</a:t>
            </a:r>
            <a:endParaRPr lang="en-US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3500430" y="3214686"/>
            <a:ext cx="1928826" cy="857256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rebuchet MS" pitchFamily="34" charset="0"/>
              </a:rPr>
              <a:t>Manutenção</a:t>
            </a: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itchFamily="34" charset="0"/>
              </a:rPr>
              <a:t>matrícula</a:t>
            </a:r>
            <a:endParaRPr lang="en-US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571472" y="5500702"/>
            <a:ext cx="2928958" cy="857256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rebuchet MS" pitchFamily="34" charset="0"/>
              </a:rPr>
              <a:t>Sistema</a:t>
            </a: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itchFamily="34" charset="0"/>
              </a:rPr>
              <a:t>solicitação</a:t>
            </a: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itchFamily="34" charset="0"/>
              </a:rPr>
              <a:t>matrícula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071546"/>
            <a:ext cx="7858180" cy="4714907"/>
          </a:xfrm>
        </p:spPr>
        <p:txBody>
          <a:bodyPr>
            <a:normAutofit fontScale="92500" lnSpcReduction="10000"/>
          </a:bodyPr>
          <a:lstStyle/>
          <a:p>
            <a:pPr algn="ctr"/>
            <a:endParaRPr lang="pt-BR" dirty="0" smtClean="0"/>
          </a:p>
          <a:p>
            <a:pPr algn="ctr">
              <a:buBlip>
                <a:blip r:embed="rId2"/>
              </a:buBlip>
            </a:pPr>
            <a:r>
              <a:rPr lang="pt-BR" b="1" dirty="0" smtClean="0"/>
              <a:t>SIA</a:t>
            </a:r>
          </a:p>
          <a:p>
            <a:endParaRPr lang="pt-BR" dirty="0" smtClean="0"/>
          </a:p>
          <a:p>
            <a:r>
              <a:rPr lang="pt-BR" dirty="0" smtClean="0"/>
              <a:t>Suporte à Inspeção e Auditoria</a:t>
            </a:r>
          </a:p>
          <a:p>
            <a:endParaRPr lang="pt-BR" dirty="0" smtClean="0"/>
          </a:p>
          <a:p>
            <a:r>
              <a:rPr lang="pt-BR" dirty="0" smtClean="0"/>
              <a:t>Gerenciado pela GERAENS</a:t>
            </a:r>
          </a:p>
          <a:p>
            <a:endParaRPr lang="pt-BR" dirty="0" smtClean="0"/>
          </a:p>
          <a:p>
            <a:r>
              <a:rPr lang="pt-BR" dirty="0" smtClean="0"/>
              <a:t>Principal funcionalidade: manutenção de dados relativos às Unidades de Ensino </a:t>
            </a:r>
            <a:endParaRPr lang="pt-BR" dirty="0"/>
          </a:p>
        </p:txBody>
      </p: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7072330" y="1214422"/>
            <a:ext cx="1428760" cy="2000264"/>
            <a:chOff x="6149" y="1706"/>
            <a:chExt cx="606" cy="988"/>
          </a:xfrm>
        </p:grpSpPr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6149" y="1706"/>
              <a:ext cx="606" cy="919"/>
              <a:chOff x="4933" y="-1233"/>
              <a:chExt cx="2982" cy="4518"/>
            </a:xfrm>
          </p:grpSpPr>
          <p:pic>
            <p:nvPicPr>
              <p:cNvPr id="14" name="Picture 39" descr="gel-clipboar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3" y="-1233"/>
                <a:ext cx="2982" cy="4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0" descr="clipboard-tex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84" y="0"/>
                <a:ext cx="2122" cy="2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41" descr="gel-p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62" y="2192"/>
              <a:ext cx="153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9560"/>
            <a:ext cx="5572164" cy="504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85688" y="714356"/>
            <a:ext cx="8858312" cy="1071569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pt-BR" dirty="0" smtClean="0"/>
              <a:t>Cadastro da unidade de ensino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071546"/>
            <a:ext cx="8786842" cy="44291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b="1" dirty="0" smtClean="0"/>
          </a:p>
          <a:p>
            <a:pPr lvl="1" algn="ctr">
              <a:buBlip>
                <a:blip r:embed="rId2"/>
              </a:buBlip>
            </a:pPr>
            <a:r>
              <a:rPr lang="pt-BR" b="1" dirty="0" smtClean="0"/>
              <a:t>SIA - Informações enviadas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b="1" dirty="0" smtClean="0"/>
              <a:t>Manutenção de matrícula: </a:t>
            </a:r>
            <a:r>
              <a:rPr lang="pt-BR" dirty="0" smtClean="0"/>
              <a:t> os dados dos cadastros de escola são enviados para o sistema de manutenção de matrícula, para que este possa gerar uma lista de escolas para o SIGE.</a:t>
            </a:r>
          </a:p>
        </p:txBody>
      </p:sp>
      <p:grpSp>
        <p:nvGrpSpPr>
          <p:cNvPr id="45" name="Grupo 44"/>
          <p:cNvGrpSpPr/>
          <p:nvPr/>
        </p:nvGrpSpPr>
        <p:grpSpPr>
          <a:xfrm>
            <a:off x="142844" y="909624"/>
            <a:ext cx="2290763" cy="2243138"/>
            <a:chOff x="142844" y="909624"/>
            <a:chExt cx="2290763" cy="2243138"/>
          </a:xfrm>
        </p:grpSpPr>
        <p:pic>
          <p:nvPicPr>
            <p:cNvPr id="6" name="Picture 3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4507" y="2230424"/>
              <a:ext cx="73183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1500174"/>
              <a:ext cx="731838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782" y="909624"/>
              <a:ext cx="73183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1912907" y="1708137"/>
              <a:ext cx="520700" cy="835025"/>
              <a:chOff x="2757" y="3474"/>
              <a:chExt cx="328" cy="526"/>
            </a:xfrm>
          </p:grpSpPr>
          <p:pic>
            <p:nvPicPr>
              <p:cNvPr id="10" name="Picture 17" descr="Server s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57" y="3474"/>
                <a:ext cx="323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2858" y="3781"/>
                <a:ext cx="227" cy="219"/>
                <a:chOff x="2624" y="2323"/>
                <a:chExt cx="415" cy="345"/>
              </a:xfrm>
            </p:grpSpPr>
            <p:sp>
              <p:nvSpPr>
                <p:cNvPr id="12" name="Freeform 19"/>
                <p:cNvSpPr>
                  <a:spLocks noChangeAspect="1"/>
                </p:cNvSpPr>
                <p:nvPr/>
              </p:nvSpPr>
              <p:spPr bwMode="auto">
                <a:xfrm>
                  <a:off x="2624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3" name="Freeform 20"/>
                <p:cNvSpPr>
                  <a:spLocks noChangeAspect="1"/>
                </p:cNvSpPr>
                <p:nvPr/>
              </p:nvSpPr>
              <p:spPr bwMode="auto">
                <a:xfrm flipH="1">
                  <a:off x="2831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4" name="Line 2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81" y="2408"/>
                  <a:ext cx="20" cy="30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" name="Freeform 22"/>
                <p:cNvSpPr>
                  <a:spLocks noChangeAspect="1"/>
                </p:cNvSpPr>
                <p:nvPr/>
              </p:nvSpPr>
              <p:spPr bwMode="auto">
                <a:xfrm flipV="1">
                  <a:off x="2805" y="2436"/>
                  <a:ext cx="57" cy="22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40" y="1"/>
                    </a:cxn>
                    <a:cxn ang="0">
                      <a:pos x="92" y="37"/>
                    </a:cxn>
                  </a:cxnLst>
                  <a:rect l="0" t="0" r="r" b="b"/>
                  <a:pathLst>
                    <a:path w="92" h="41">
                      <a:moveTo>
                        <a:pt x="0" y="41"/>
                      </a:moveTo>
                      <a:cubicBezTo>
                        <a:pt x="12" y="21"/>
                        <a:pt x="25" y="2"/>
                        <a:pt x="40" y="1"/>
                      </a:cubicBezTo>
                      <a:cubicBezTo>
                        <a:pt x="55" y="0"/>
                        <a:pt x="73" y="18"/>
                        <a:pt x="92" y="3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6" name="Freeform 23"/>
                <p:cNvSpPr>
                  <a:spLocks noChangeAspect="1"/>
                </p:cNvSpPr>
                <p:nvPr/>
              </p:nvSpPr>
              <p:spPr bwMode="auto">
                <a:xfrm>
                  <a:off x="2807" y="2545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120"/>
                    </a:cxn>
                    <a:cxn ang="0">
                      <a:pos x="116" y="168"/>
                    </a:cxn>
                  </a:cxnLst>
                  <a:rect l="0" t="0" r="r" b="b"/>
                  <a:pathLst>
                    <a:path w="116" h="168">
                      <a:moveTo>
                        <a:pt x="0" y="0"/>
                      </a:moveTo>
                      <a:cubicBezTo>
                        <a:pt x="8" y="46"/>
                        <a:pt x="17" y="92"/>
                        <a:pt x="36" y="120"/>
                      </a:cubicBezTo>
                      <a:cubicBezTo>
                        <a:pt x="55" y="148"/>
                        <a:pt x="85" y="158"/>
                        <a:pt x="116" y="168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7" name="Freeform 24"/>
                <p:cNvSpPr>
                  <a:spLocks noChangeAspect="1"/>
                </p:cNvSpPr>
                <p:nvPr/>
              </p:nvSpPr>
              <p:spPr bwMode="auto">
                <a:xfrm>
                  <a:off x="2809" y="2548"/>
                  <a:ext cx="46" cy="69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76" y="128"/>
                    </a:cxn>
                    <a:cxn ang="0">
                      <a:pos x="0" y="172"/>
                    </a:cxn>
                  </a:cxnLst>
                  <a:rect l="0" t="0" r="r" b="b"/>
                  <a:pathLst>
                    <a:path w="112" h="172">
                      <a:moveTo>
                        <a:pt x="112" y="0"/>
                      </a:moveTo>
                      <a:cubicBezTo>
                        <a:pt x="103" y="49"/>
                        <a:pt x="95" y="99"/>
                        <a:pt x="76" y="128"/>
                      </a:cubicBezTo>
                      <a:cubicBezTo>
                        <a:pt x="57" y="157"/>
                        <a:pt x="28" y="164"/>
                        <a:pt x="0" y="17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8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39" y="2424"/>
                  <a:ext cx="57" cy="9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9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3" y="2517"/>
                  <a:ext cx="60" cy="87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0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41" y="2529"/>
                  <a:ext cx="60" cy="8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1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526"/>
                  <a:ext cx="7" cy="99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2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418"/>
                  <a:ext cx="0" cy="113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3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403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4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496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5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510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6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661" y="2580"/>
                  <a:ext cx="42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7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3" y="2592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8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781" y="2602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grpSp>
              <p:nvGrpSpPr>
                <p:cNvPr id="29" name="Group 3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860" y="2396"/>
                  <a:ext cx="157" cy="236"/>
                  <a:chOff x="4161" y="1753"/>
                  <a:chExt cx="527" cy="799"/>
                </a:xfrm>
              </p:grpSpPr>
              <p:sp>
                <p:nvSpPr>
                  <p:cNvPr id="30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555" y="1769"/>
                    <a:ext cx="67" cy="104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1" name="Line 3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1826"/>
                    <a:ext cx="182" cy="313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2" name="Line 3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34" y="2134"/>
                    <a:ext cx="200" cy="282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3" name="Line 4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2171"/>
                    <a:ext cx="200" cy="287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4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2161"/>
                    <a:ext cx="24" cy="329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5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1805"/>
                    <a:ext cx="0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6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1753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7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55" y="2067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8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2108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9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61" y="2338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0" name="Oval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1" y="2380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1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5" y="2411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</p:grpSp>
          </p:grpSp>
        </p:grpSp>
        <p:cxnSp>
          <p:nvCxnSpPr>
            <p:cNvPr id="42" name="AutoShape 49"/>
            <p:cNvCxnSpPr>
              <a:cxnSpLocks noChangeShapeType="1"/>
            </p:cNvCxnSpPr>
            <p:nvPr/>
          </p:nvCxnSpPr>
          <p:spPr bwMode="auto">
            <a:xfrm flipH="1" flipV="1">
              <a:off x="1279494" y="1831962"/>
              <a:ext cx="633413" cy="252412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3" name="AutoShape 50"/>
            <p:cNvCxnSpPr>
              <a:cxnSpLocks noChangeShapeType="1"/>
            </p:cNvCxnSpPr>
            <p:nvPr/>
          </p:nvCxnSpPr>
          <p:spPr bwMode="auto">
            <a:xfrm flipH="1">
              <a:off x="1111219" y="2084374"/>
              <a:ext cx="801688" cy="146050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4" name="AutoShape 51"/>
            <p:cNvCxnSpPr>
              <a:cxnSpLocks noChangeShapeType="1"/>
            </p:cNvCxnSpPr>
            <p:nvPr/>
          </p:nvCxnSpPr>
          <p:spPr bwMode="auto">
            <a:xfrm flipH="1" flipV="1">
              <a:off x="874682" y="1962137"/>
              <a:ext cx="1038225" cy="122237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071547"/>
            <a:ext cx="8858312" cy="464346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pt-BR" b="1" dirty="0" smtClean="0"/>
          </a:p>
          <a:p>
            <a:pPr>
              <a:buBlip>
                <a:blip r:embed="rId2"/>
              </a:buBlip>
            </a:pPr>
            <a:r>
              <a:rPr lang="pt-BR" sz="4800" b="1" dirty="0" smtClean="0"/>
              <a:t>SIA - Informações recebidas</a:t>
            </a:r>
          </a:p>
          <a:p>
            <a:endParaRPr lang="pt-BR" sz="4800" dirty="0" smtClean="0"/>
          </a:p>
          <a:p>
            <a:endParaRPr lang="pt-BR" sz="4800" dirty="0" smtClean="0"/>
          </a:p>
          <a:p>
            <a:endParaRPr lang="pt-BR" sz="4800" b="1" dirty="0" smtClean="0"/>
          </a:p>
          <a:p>
            <a:r>
              <a:rPr lang="pt-BR" sz="4800" b="1" dirty="0" smtClean="0"/>
              <a:t>SIGE:  </a:t>
            </a:r>
            <a:r>
              <a:rPr lang="pt-BR" sz="4400" dirty="0" smtClean="0"/>
              <a:t>apó</a:t>
            </a:r>
            <a:r>
              <a:rPr lang="pt-BR" sz="4300" dirty="0" smtClean="0"/>
              <a:t>s a importação dos bancos da escola, alguns dados informados por esta são atualizados no SIA. </a:t>
            </a:r>
          </a:p>
          <a:p>
            <a:pPr>
              <a:buNone/>
            </a:pPr>
            <a:r>
              <a:rPr lang="pt-BR" sz="4300" dirty="0" smtClean="0"/>
              <a:t>	Por exemplo: telefone, fax, e-mail.</a:t>
            </a:r>
          </a:p>
        </p:txBody>
      </p:sp>
      <p:grpSp>
        <p:nvGrpSpPr>
          <p:cNvPr id="66" name="Grupo 65"/>
          <p:cNvGrpSpPr/>
          <p:nvPr/>
        </p:nvGrpSpPr>
        <p:grpSpPr>
          <a:xfrm>
            <a:off x="5929322" y="1357298"/>
            <a:ext cx="2954967" cy="2243138"/>
            <a:chOff x="5715008" y="981062"/>
            <a:chExt cx="2954967" cy="2243138"/>
          </a:xfrm>
        </p:grpSpPr>
        <p:pic>
          <p:nvPicPr>
            <p:cNvPr id="6" name="Picture 3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316670" y="2301862"/>
              <a:ext cx="83979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715008" y="1571612"/>
              <a:ext cx="839798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484945" y="981062"/>
              <a:ext cx="83979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6"/>
            <p:cNvGrpSpPr>
              <a:grpSpLocks/>
            </p:cNvGrpSpPr>
            <p:nvPr/>
          </p:nvGrpSpPr>
          <p:grpSpPr bwMode="auto">
            <a:xfrm flipH="1">
              <a:off x="8072462" y="1857364"/>
              <a:ext cx="597513" cy="835025"/>
              <a:chOff x="2757" y="3474"/>
              <a:chExt cx="328" cy="526"/>
            </a:xfrm>
          </p:grpSpPr>
          <p:pic>
            <p:nvPicPr>
              <p:cNvPr id="10" name="Picture 17" descr="Server s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57" y="3474"/>
                <a:ext cx="323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2858" y="3781"/>
                <a:ext cx="227" cy="219"/>
                <a:chOff x="2624" y="2323"/>
                <a:chExt cx="415" cy="345"/>
              </a:xfrm>
            </p:grpSpPr>
            <p:sp>
              <p:nvSpPr>
                <p:cNvPr id="12" name="Freeform 19"/>
                <p:cNvSpPr>
                  <a:spLocks noChangeAspect="1"/>
                </p:cNvSpPr>
                <p:nvPr/>
              </p:nvSpPr>
              <p:spPr bwMode="auto">
                <a:xfrm>
                  <a:off x="2624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3" name="Freeform 20"/>
                <p:cNvSpPr>
                  <a:spLocks noChangeAspect="1"/>
                </p:cNvSpPr>
                <p:nvPr/>
              </p:nvSpPr>
              <p:spPr bwMode="auto">
                <a:xfrm flipH="1">
                  <a:off x="2831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4" name="Line 2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81" y="2408"/>
                  <a:ext cx="20" cy="30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" name="Freeform 22"/>
                <p:cNvSpPr>
                  <a:spLocks noChangeAspect="1"/>
                </p:cNvSpPr>
                <p:nvPr/>
              </p:nvSpPr>
              <p:spPr bwMode="auto">
                <a:xfrm flipV="1">
                  <a:off x="2805" y="2436"/>
                  <a:ext cx="57" cy="22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40" y="1"/>
                    </a:cxn>
                    <a:cxn ang="0">
                      <a:pos x="92" y="37"/>
                    </a:cxn>
                  </a:cxnLst>
                  <a:rect l="0" t="0" r="r" b="b"/>
                  <a:pathLst>
                    <a:path w="92" h="41">
                      <a:moveTo>
                        <a:pt x="0" y="41"/>
                      </a:moveTo>
                      <a:cubicBezTo>
                        <a:pt x="12" y="21"/>
                        <a:pt x="25" y="2"/>
                        <a:pt x="40" y="1"/>
                      </a:cubicBezTo>
                      <a:cubicBezTo>
                        <a:pt x="55" y="0"/>
                        <a:pt x="73" y="18"/>
                        <a:pt x="92" y="3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6" name="Freeform 23"/>
                <p:cNvSpPr>
                  <a:spLocks noChangeAspect="1"/>
                </p:cNvSpPr>
                <p:nvPr/>
              </p:nvSpPr>
              <p:spPr bwMode="auto">
                <a:xfrm>
                  <a:off x="2807" y="2545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120"/>
                    </a:cxn>
                    <a:cxn ang="0">
                      <a:pos x="116" y="168"/>
                    </a:cxn>
                  </a:cxnLst>
                  <a:rect l="0" t="0" r="r" b="b"/>
                  <a:pathLst>
                    <a:path w="116" h="168">
                      <a:moveTo>
                        <a:pt x="0" y="0"/>
                      </a:moveTo>
                      <a:cubicBezTo>
                        <a:pt x="8" y="46"/>
                        <a:pt x="17" y="92"/>
                        <a:pt x="36" y="120"/>
                      </a:cubicBezTo>
                      <a:cubicBezTo>
                        <a:pt x="55" y="148"/>
                        <a:pt x="85" y="158"/>
                        <a:pt x="116" y="168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7" name="Freeform 24"/>
                <p:cNvSpPr>
                  <a:spLocks noChangeAspect="1"/>
                </p:cNvSpPr>
                <p:nvPr/>
              </p:nvSpPr>
              <p:spPr bwMode="auto">
                <a:xfrm>
                  <a:off x="2809" y="2548"/>
                  <a:ext cx="46" cy="69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76" y="128"/>
                    </a:cxn>
                    <a:cxn ang="0">
                      <a:pos x="0" y="172"/>
                    </a:cxn>
                  </a:cxnLst>
                  <a:rect l="0" t="0" r="r" b="b"/>
                  <a:pathLst>
                    <a:path w="112" h="172">
                      <a:moveTo>
                        <a:pt x="112" y="0"/>
                      </a:moveTo>
                      <a:cubicBezTo>
                        <a:pt x="103" y="49"/>
                        <a:pt x="95" y="99"/>
                        <a:pt x="76" y="128"/>
                      </a:cubicBezTo>
                      <a:cubicBezTo>
                        <a:pt x="57" y="157"/>
                        <a:pt x="28" y="164"/>
                        <a:pt x="0" y="17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8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39" y="2424"/>
                  <a:ext cx="57" cy="9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9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3" y="2517"/>
                  <a:ext cx="60" cy="87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0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41" y="2529"/>
                  <a:ext cx="60" cy="8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1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526"/>
                  <a:ext cx="7" cy="99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2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418"/>
                  <a:ext cx="0" cy="113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3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403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4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496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5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510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6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661" y="2580"/>
                  <a:ext cx="42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7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3" y="2592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8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781" y="2602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grpSp>
              <p:nvGrpSpPr>
                <p:cNvPr id="29" name="Group 3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860" y="2396"/>
                  <a:ext cx="157" cy="236"/>
                  <a:chOff x="4161" y="1753"/>
                  <a:chExt cx="527" cy="799"/>
                </a:xfrm>
              </p:grpSpPr>
              <p:sp>
                <p:nvSpPr>
                  <p:cNvPr id="30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555" y="1769"/>
                    <a:ext cx="67" cy="104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1" name="Line 3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1826"/>
                    <a:ext cx="182" cy="313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2" name="Line 3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34" y="2134"/>
                    <a:ext cx="200" cy="282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3" name="Line 4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2171"/>
                    <a:ext cx="200" cy="287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4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2161"/>
                    <a:ext cx="24" cy="329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5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1805"/>
                    <a:ext cx="0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6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1753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7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55" y="2067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8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2108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9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61" y="2338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0" name="Oval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1" y="2380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1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5" y="2411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</p:grpSp>
          </p:grpSp>
        </p:grpSp>
        <p:cxnSp>
          <p:nvCxnSpPr>
            <p:cNvPr id="42" name="AutoShape 49"/>
            <p:cNvCxnSpPr>
              <a:cxnSpLocks noChangeShapeType="1"/>
            </p:cNvCxnSpPr>
            <p:nvPr/>
          </p:nvCxnSpPr>
          <p:spPr bwMode="auto">
            <a:xfrm>
              <a:off x="7358082" y="1571612"/>
              <a:ext cx="642942" cy="500066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3" name="AutoShape 50"/>
            <p:cNvCxnSpPr>
              <a:cxnSpLocks noChangeShapeType="1"/>
            </p:cNvCxnSpPr>
            <p:nvPr/>
          </p:nvCxnSpPr>
          <p:spPr bwMode="auto">
            <a:xfrm flipV="1">
              <a:off x="7215206" y="2357430"/>
              <a:ext cx="785818" cy="357190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4" name="AutoShape 51"/>
            <p:cNvCxnSpPr>
              <a:cxnSpLocks noChangeShapeType="1"/>
            </p:cNvCxnSpPr>
            <p:nvPr/>
          </p:nvCxnSpPr>
          <p:spPr bwMode="auto">
            <a:xfrm>
              <a:off x="6643702" y="2143116"/>
              <a:ext cx="1285884" cy="71438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071547"/>
            <a:ext cx="8858312" cy="5072098"/>
          </a:xfrm>
        </p:spPr>
        <p:txBody>
          <a:bodyPr>
            <a:normAutofit lnSpcReduction="10000"/>
          </a:bodyPr>
          <a:lstStyle/>
          <a:p>
            <a:pPr algn="ctr"/>
            <a:endParaRPr lang="pt-BR" dirty="0" smtClean="0"/>
          </a:p>
          <a:p>
            <a:pPr algn="ctr">
              <a:buBlip>
                <a:blip r:embed="rId2"/>
              </a:buBlip>
            </a:pPr>
            <a:r>
              <a:rPr lang="pt-BR" b="1" dirty="0" smtClean="0"/>
              <a:t>RM6</a:t>
            </a:r>
          </a:p>
          <a:p>
            <a:endParaRPr lang="pt-BR" dirty="0" smtClean="0"/>
          </a:p>
          <a:p>
            <a:r>
              <a:rPr lang="pt-BR" dirty="0" smtClean="0"/>
              <a:t>Reordenamento da matrícula</a:t>
            </a:r>
          </a:p>
          <a:p>
            <a:endParaRPr lang="pt-BR" dirty="0" smtClean="0"/>
          </a:p>
          <a:p>
            <a:r>
              <a:rPr lang="pt-BR" dirty="0" smtClean="0"/>
              <a:t>Gerenciado pela GERAENS</a:t>
            </a:r>
          </a:p>
          <a:p>
            <a:endParaRPr lang="pt-BR" dirty="0" smtClean="0"/>
          </a:p>
          <a:p>
            <a:r>
              <a:rPr lang="pt-BR" dirty="0" smtClean="0"/>
              <a:t>Principal funcionalidade: </a:t>
            </a:r>
            <a:r>
              <a:rPr lang="pt-BR" b="1" dirty="0" smtClean="0"/>
              <a:t>cadastro</a:t>
            </a:r>
            <a:r>
              <a:rPr lang="pt-BR" dirty="0" smtClean="0"/>
              <a:t> do </a:t>
            </a:r>
            <a:r>
              <a:rPr lang="pt-BR" dirty="0" err="1" smtClean="0"/>
              <a:t>reordenamento</a:t>
            </a:r>
            <a:endParaRPr lang="pt-BR" dirty="0"/>
          </a:p>
        </p:txBody>
      </p:sp>
      <p:sp>
        <p:nvSpPr>
          <p:cNvPr id="7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5" name="Picture 28" descr="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142984"/>
            <a:ext cx="117316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952" y="1452547"/>
            <a:ext cx="6572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user casual m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4282" y="1785926"/>
            <a:ext cx="590581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 descr="user man casual the k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28662" y="1928802"/>
            <a:ext cx="51594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74306"/>
            <a:ext cx="8786874" cy="491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714356"/>
            <a:ext cx="8858312" cy="1071569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pt-BR" dirty="0" smtClean="0"/>
              <a:t>Cadastro de Reordenamento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4282" y="1285860"/>
            <a:ext cx="8858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pt-BR" sz="3000" b="1" dirty="0" smtClean="0"/>
              <a:t> RM6 - Informações enviadas</a:t>
            </a:r>
          </a:p>
          <a:p>
            <a:pPr algn="ctr"/>
            <a:endParaRPr lang="pt-BR" sz="3000" dirty="0" smtClean="0"/>
          </a:p>
          <a:p>
            <a:pPr algn="ctr"/>
            <a:endParaRPr lang="pt-BR" sz="3000" dirty="0" smtClean="0"/>
          </a:p>
          <a:p>
            <a:pPr algn="ctr"/>
            <a:endParaRPr lang="pt-BR" sz="3000" dirty="0" smtClean="0"/>
          </a:p>
          <a:p>
            <a:r>
              <a:rPr lang="pt-BR" sz="2900" b="1" dirty="0" smtClean="0"/>
              <a:t>Manutenção da matrícula: </a:t>
            </a:r>
            <a:r>
              <a:rPr lang="pt-BR" sz="2900" dirty="0" smtClean="0"/>
              <a:t>dados das turmas autorizadas, cadastradas no </a:t>
            </a:r>
            <a:r>
              <a:rPr lang="pt-BR" sz="2900" dirty="0" err="1" smtClean="0"/>
              <a:t>reordenamento</a:t>
            </a:r>
            <a:r>
              <a:rPr lang="pt-BR" sz="2900" dirty="0" smtClean="0"/>
              <a:t>, são usados para gerar uma lista de turmas autorizadas para o SIGE</a:t>
            </a:r>
          </a:p>
          <a:p>
            <a:endParaRPr lang="pt-BR" sz="1200" b="1" dirty="0" smtClean="0"/>
          </a:p>
          <a:p>
            <a:r>
              <a:rPr lang="pt-BR" sz="2900" b="1" dirty="0" smtClean="0"/>
              <a:t>Sistema de solicitação de matrícula: </a:t>
            </a:r>
            <a:r>
              <a:rPr lang="pt-BR" sz="2900" dirty="0" smtClean="0"/>
              <a:t>informação das turmas existentes, autorizadas pelo </a:t>
            </a:r>
            <a:r>
              <a:rPr lang="pt-BR" sz="2900" dirty="0" err="1" smtClean="0"/>
              <a:t>reordenamento</a:t>
            </a:r>
            <a:r>
              <a:rPr lang="pt-BR" sz="2900" dirty="0" smtClean="0"/>
              <a:t>, </a:t>
            </a:r>
          </a:p>
          <a:p>
            <a:r>
              <a:rPr lang="pt-BR" sz="2900" dirty="0" smtClean="0"/>
              <a:t>para que sejam disponibilizadas para a matrícula</a:t>
            </a:r>
          </a:p>
          <a:p>
            <a:pPr algn="ctr"/>
            <a:endParaRPr lang="pt-BR" sz="3000" dirty="0" smtClean="0"/>
          </a:p>
        </p:txBody>
      </p:sp>
      <p:grpSp>
        <p:nvGrpSpPr>
          <p:cNvPr id="45" name="Grupo 44"/>
          <p:cNvGrpSpPr/>
          <p:nvPr/>
        </p:nvGrpSpPr>
        <p:grpSpPr>
          <a:xfrm>
            <a:off x="0" y="1000108"/>
            <a:ext cx="2290763" cy="2243138"/>
            <a:chOff x="142844" y="909624"/>
            <a:chExt cx="2290763" cy="2243138"/>
          </a:xfrm>
        </p:grpSpPr>
        <p:pic>
          <p:nvPicPr>
            <p:cNvPr id="6" name="Picture 3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4507" y="2230424"/>
              <a:ext cx="73183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1500174"/>
              <a:ext cx="731838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782" y="909624"/>
              <a:ext cx="73183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1912907" y="1708137"/>
              <a:ext cx="520700" cy="835025"/>
              <a:chOff x="2757" y="3474"/>
              <a:chExt cx="328" cy="526"/>
            </a:xfrm>
          </p:grpSpPr>
          <p:pic>
            <p:nvPicPr>
              <p:cNvPr id="10" name="Picture 17" descr="Server s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57" y="3474"/>
                <a:ext cx="323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2858" y="3781"/>
                <a:ext cx="227" cy="219"/>
                <a:chOff x="2624" y="2323"/>
                <a:chExt cx="415" cy="345"/>
              </a:xfrm>
            </p:grpSpPr>
            <p:sp>
              <p:nvSpPr>
                <p:cNvPr id="12" name="Freeform 19"/>
                <p:cNvSpPr>
                  <a:spLocks noChangeAspect="1"/>
                </p:cNvSpPr>
                <p:nvPr/>
              </p:nvSpPr>
              <p:spPr bwMode="auto">
                <a:xfrm>
                  <a:off x="2624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3" name="Freeform 20"/>
                <p:cNvSpPr>
                  <a:spLocks noChangeAspect="1"/>
                </p:cNvSpPr>
                <p:nvPr/>
              </p:nvSpPr>
              <p:spPr bwMode="auto">
                <a:xfrm flipH="1">
                  <a:off x="2831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4" name="Line 2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81" y="2408"/>
                  <a:ext cx="20" cy="30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" name="Freeform 22"/>
                <p:cNvSpPr>
                  <a:spLocks noChangeAspect="1"/>
                </p:cNvSpPr>
                <p:nvPr/>
              </p:nvSpPr>
              <p:spPr bwMode="auto">
                <a:xfrm flipV="1">
                  <a:off x="2805" y="2436"/>
                  <a:ext cx="57" cy="22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40" y="1"/>
                    </a:cxn>
                    <a:cxn ang="0">
                      <a:pos x="92" y="37"/>
                    </a:cxn>
                  </a:cxnLst>
                  <a:rect l="0" t="0" r="r" b="b"/>
                  <a:pathLst>
                    <a:path w="92" h="41">
                      <a:moveTo>
                        <a:pt x="0" y="41"/>
                      </a:moveTo>
                      <a:cubicBezTo>
                        <a:pt x="12" y="21"/>
                        <a:pt x="25" y="2"/>
                        <a:pt x="40" y="1"/>
                      </a:cubicBezTo>
                      <a:cubicBezTo>
                        <a:pt x="55" y="0"/>
                        <a:pt x="73" y="18"/>
                        <a:pt x="92" y="3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6" name="Freeform 23"/>
                <p:cNvSpPr>
                  <a:spLocks noChangeAspect="1"/>
                </p:cNvSpPr>
                <p:nvPr/>
              </p:nvSpPr>
              <p:spPr bwMode="auto">
                <a:xfrm>
                  <a:off x="2807" y="2545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120"/>
                    </a:cxn>
                    <a:cxn ang="0">
                      <a:pos x="116" y="168"/>
                    </a:cxn>
                  </a:cxnLst>
                  <a:rect l="0" t="0" r="r" b="b"/>
                  <a:pathLst>
                    <a:path w="116" h="168">
                      <a:moveTo>
                        <a:pt x="0" y="0"/>
                      </a:moveTo>
                      <a:cubicBezTo>
                        <a:pt x="8" y="46"/>
                        <a:pt x="17" y="92"/>
                        <a:pt x="36" y="120"/>
                      </a:cubicBezTo>
                      <a:cubicBezTo>
                        <a:pt x="55" y="148"/>
                        <a:pt x="85" y="158"/>
                        <a:pt x="116" y="168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7" name="Freeform 24"/>
                <p:cNvSpPr>
                  <a:spLocks noChangeAspect="1"/>
                </p:cNvSpPr>
                <p:nvPr/>
              </p:nvSpPr>
              <p:spPr bwMode="auto">
                <a:xfrm>
                  <a:off x="2809" y="2548"/>
                  <a:ext cx="46" cy="69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76" y="128"/>
                    </a:cxn>
                    <a:cxn ang="0">
                      <a:pos x="0" y="172"/>
                    </a:cxn>
                  </a:cxnLst>
                  <a:rect l="0" t="0" r="r" b="b"/>
                  <a:pathLst>
                    <a:path w="112" h="172">
                      <a:moveTo>
                        <a:pt x="112" y="0"/>
                      </a:moveTo>
                      <a:cubicBezTo>
                        <a:pt x="103" y="49"/>
                        <a:pt x="95" y="99"/>
                        <a:pt x="76" y="128"/>
                      </a:cubicBezTo>
                      <a:cubicBezTo>
                        <a:pt x="57" y="157"/>
                        <a:pt x="28" y="164"/>
                        <a:pt x="0" y="17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8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39" y="2424"/>
                  <a:ext cx="57" cy="9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9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3" y="2517"/>
                  <a:ext cx="60" cy="87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0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41" y="2529"/>
                  <a:ext cx="60" cy="8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1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526"/>
                  <a:ext cx="7" cy="99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2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418"/>
                  <a:ext cx="0" cy="113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3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403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4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496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5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510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6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661" y="2580"/>
                  <a:ext cx="42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7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3" y="2592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8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781" y="2602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grpSp>
              <p:nvGrpSpPr>
                <p:cNvPr id="29" name="Group 3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860" y="2400"/>
                  <a:ext cx="157" cy="236"/>
                  <a:chOff x="4161" y="1753"/>
                  <a:chExt cx="527" cy="799"/>
                </a:xfrm>
              </p:grpSpPr>
              <p:sp>
                <p:nvSpPr>
                  <p:cNvPr id="30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555" y="1769"/>
                    <a:ext cx="67" cy="104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1" name="Line 3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1826"/>
                    <a:ext cx="182" cy="313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2" name="Line 3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34" y="2134"/>
                    <a:ext cx="200" cy="282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3" name="Line 4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2171"/>
                    <a:ext cx="200" cy="287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4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2161"/>
                    <a:ext cx="24" cy="329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5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1805"/>
                    <a:ext cx="0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6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1753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7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55" y="2067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8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2108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9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61" y="2338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0" name="Oval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1" y="2380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1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5" y="2411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</p:grpSp>
          </p:grpSp>
        </p:grpSp>
        <p:cxnSp>
          <p:nvCxnSpPr>
            <p:cNvPr id="42" name="AutoShape 49"/>
            <p:cNvCxnSpPr>
              <a:cxnSpLocks noChangeShapeType="1"/>
            </p:cNvCxnSpPr>
            <p:nvPr/>
          </p:nvCxnSpPr>
          <p:spPr bwMode="auto">
            <a:xfrm flipH="1" flipV="1">
              <a:off x="1279494" y="1831962"/>
              <a:ext cx="633413" cy="252412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3" name="AutoShape 50"/>
            <p:cNvCxnSpPr>
              <a:cxnSpLocks noChangeShapeType="1"/>
            </p:cNvCxnSpPr>
            <p:nvPr/>
          </p:nvCxnSpPr>
          <p:spPr bwMode="auto">
            <a:xfrm flipH="1">
              <a:off x="1111219" y="2084374"/>
              <a:ext cx="801688" cy="146050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4" name="AutoShape 51"/>
            <p:cNvCxnSpPr>
              <a:cxnSpLocks noChangeShapeType="1"/>
            </p:cNvCxnSpPr>
            <p:nvPr/>
          </p:nvCxnSpPr>
          <p:spPr bwMode="auto">
            <a:xfrm flipH="1" flipV="1">
              <a:off x="874682" y="1962137"/>
              <a:ext cx="1038225" cy="122237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0034" y="1142984"/>
            <a:ext cx="75724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pt-BR" sz="3000" b="1" dirty="0" smtClean="0"/>
              <a:t> SSM</a:t>
            </a:r>
          </a:p>
          <a:p>
            <a:endParaRPr lang="pt-BR" sz="3000" dirty="0" smtClean="0"/>
          </a:p>
          <a:p>
            <a:pPr>
              <a:buFont typeface="Arial" pitchFamily="34" charset="0"/>
              <a:buChar char="•"/>
            </a:pPr>
            <a:r>
              <a:rPr lang="pt-BR" sz="3000" dirty="0" smtClean="0"/>
              <a:t> Sistema de solicitação de matrícula</a:t>
            </a:r>
          </a:p>
          <a:p>
            <a:pPr>
              <a:buFont typeface="Arial" pitchFamily="34" charset="0"/>
              <a:buChar char="•"/>
            </a:pPr>
            <a:endParaRPr lang="pt-BR" sz="3000" dirty="0" smtClean="0"/>
          </a:p>
          <a:p>
            <a:pPr>
              <a:buFont typeface="Arial" pitchFamily="34" charset="0"/>
              <a:buChar char="•"/>
            </a:pPr>
            <a:r>
              <a:rPr lang="pt-BR" sz="3000" dirty="0" smtClean="0"/>
              <a:t> Gerenciado pela GERAENS. Usado por esta gerência e pelos atendentes do </a:t>
            </a:r>
            <a:r>
              <a:rPr lang="pt-BR" sz="3000" dirty="0" err="1" smtClean="0"/>
              <a:t>Call</a:t>
            </a:r>
            <a:r>
              <a:rPr lang="pt-BR" sz="3000" dirty="0" smtClean="0"/>
              <a:t> Center da Matrícula</a:t>
            </a:r>
          </a:p>
          <a:p>
            <a:pPr>
              <a:buFont typeface="Arial" pitchFamily="34" charset="0"/>
              <a:buChar char="•"/>
            </a:pPr>
            <a:endParaRPr lang="pt-BR" sz="3000" dirty="0" smtClean="0"/>
          </a:p>
          <a:p>
            <a:pPr>
              <a:buFont typeface="Arial" pitchFamily="34" charset="0"/>
              <a:buChar char="•"/>
            </a:pPr>
            <a:r>
              <a:rPr lang="pt-BR" sz="3000" dirty="0" smtClean="0"/>
              <a:t> Principais funcionalidades: solicitação de novo aluno e TIP, confirmação de novo aluno e TIP, consulta de alocação</a:t>
            </a:r>
            <a:endParaRPr lang="pt-BR" sz="3000" dirty="0"/>
          </a:p>
        </p:txBody>
      </p:sp>
      <p:pic>
        <p:nvPicPr>
          <p:cNvPr id="6" name="Picture 34" descr="user business 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72264" y="1214422"/>
            <a:ext cx="500066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3" descr="PC blank sc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357298"/>
            <a:ext cx="6572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7929586" y="1214422"/>
            <a:ext cx="864932" cy="1069978"/>
            <a:chOff x="7929586" y="1285860"/>
            <a:chExt cx="864932" cy="1069978"/>
          </a:xfrm>
        </p:grpSpPr>
        <p:pic>
          <p:nvPicPr>
            <p:cNvPr id="8" name="Picture 27" descr="user business user woma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29586" y="1285860"/>
              <a:ext cx="45085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user business casual ma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8286776" y="1571612"/>
              <a:ext cx="507742" cy="62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5" descr="user casual ma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29586" y="1643050"/>
              <a:ext cx="520700" cy="71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56116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85688" y="785794"/>
            <a:ext cx="8858312" cy="1071569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pt-BR" dirty="0" smtClean="0"/>
              <a:t>Solicitação de aluno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07209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pt-BR" dirty="0" smtClean="0"/>
              <a:t>SIIGNET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Sistemas do portal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O que são os sistemas de apoio ao SIGE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SIA – Suporte à inspeção e auditoria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RM6 – </a:t>
            </a:r>
            <a:r>
              <a:rPr lang="pt-BR" dirty="0" err="1" smtClean="0"/>
              <a:t>Reordenamento</a:t>
            </a:r>
            <a:r>
              <a:rPr lang="pt-BR" dirty="0" smtClean="0"/>
              <a:t> da matrícula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SSM – Sistema de solicitação de matrícula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MAN6 – Sistema de manutenção da matrícula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IES – Informatização das escolas</a:t>
            </a:r>
          </a:p>
          <a:p>
            <a:pPr>
              <a:buBlip>
                <a:blip r:embed="rId2"/>
              </a:buBlip>
            </a:pPr>
            <a:endParaRPr lang="pt-BR" dirty="0" smtClean="0"/>
          </a:p>
          <a:p>
            <a:pPr>
              <a:buBlip>
                <a:blip r:embed="rId2"/>
              </a:buBlip>
            </a:pPr>
            <a:endParaRPr lang="pt-BR" dirty="0" smtClean="0"/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19103"/>
            <a:ext cx="6217618" cy="525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85688" y="785794"/>
            <a:ext cx="8858312" cy="1071569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pt-BR" dirty="0" smtClean="0"/>
              <a:t>Consulta de alocação de aluno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0034" y="1142984"/>
            <a:ext cx="885831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pt-BR" sz="3000" b="1" dirty="0" smtClean="0"/>
          </a:p>
          <a:p>
            <a:pPr algn="ctr">
              <a:buNone/>
            </a:pPr>
            <a:endParaRPr lang="pt-BR" sz="3000" b="1" dirty="0" smtClean="0"/>
          </a:p>
          <a:p>
            <a:pPr algn="ctr">
              <a:buBlip>
                <a:blip r:embed="rId2"/>
              </a:buBlip>
            </a:pPr>
            <a:r>
              <a:rPr lang="pt-BR" sz="3000" b="1" dirty="0" smtClean="0"/>
              <a:t> SSM - Informações enviadas</a:t>
            </a:r>
          </a:p>
          <a:p>
            <a:endParaRPr lang="pt-BR" sz="3000" dirty="0" smtClean="0"/>
          </a:p>
          <a:p>
            <a:endParaRPr lang="pt-BR" sz="3000" dirty="0" smtClean="0"/>
          </a:p>
          <a:p>
            <a:pPr>
              <a:buFont typeface="Arial" pitchFamily="34" charset="0"/>
              <a:buChar char="•"/>
            </a:pPr>
            <a:r>
              <a:rPr lang="pt-BR" sz="3000" b="1" dirty="0" smtClean="0"/>
              <a:t> </a:t>
            </a:r>
            <a:r>
              <a:rPr lang="pt-BR" sz="3200" b="1" dirty="0" smtClean="0"/>
              <a:t>Manutenção da matrícula </a:t>
            </a:r>
            <a:r>
              <a:rPr lang="pt-BR" sz="3000" b="1" dirty="0" smtClean="0"/>
              <a:t>:</a:t>
            </a:r>
            <a:r>
              <a:rPr lang="pt-BR" sz="3000" dirty="0" smtClean="0"/>
              <a:t> ao final do processo de matrícula, os dados dos alunos matriculados são passados para o sistema de manutenção de matrícula, para que este gere uma lista de alunos matriculados para o SIGE. Esta lista é conhecida como “Dados da matrícula”.</a:t>
            </a:r>
          </a:p>
          <a:p>
            <a:endParaRPr lang="pt-BR" sz="3000" dirty="0" smtClean="0"/>
          </a:p>
          <a:p>
            <a:endParaRPr lang="pt-BR" sz="3000" dirty="0" smtClean="0"/>
          </a:p>
        </p:txBody>
      </p:sp>
      <p:grpSp>
        <p:nvGrpSpPr>
          <p:cNvPr id="46" name="Grupo 45"/>
          <p:cNvGrpSpPr/>
          <p:nvPr/>
        </p:nvGrpSpPr>
        <p:grpSpPr>
          <a:xfrm>
            <a:off x="0" y="928670"/>
            <a:ext cx="2290763" cy="2243138"/>
            <a:chOff x="142844" y="909624"/>
            <a:chExt cx="2290763" cy="2243138"/>
          </a:xfrm>
        </p:grpSpPr>
        <p:pic>
          <p:nvPicPr>
            <p:cNvPr id="47" name="Picture 3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4507" y="2230424"/>
              <a:ext cx="73183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1500174"/>
              <a:ext cx="731838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5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782" y="909624"/>
              <a:ext cx="73183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0" name="Group 16"/>
            <p:cNvGrpSpPr>
              <a:grpSpLocks/>
            </p:cNvGrpSpPr>
            <p:nvPr/>
          </p:nvGrpSpPr>
          <p:grpSpPr bwMode="auto">
            <a:xfrm>
              <a:off x="1912915" y="1708137"/>
              <a:ext cx="520701" cy="835025"/>
              <a:chOff x="2757" y="3474"/>
              <a:chExt cx="328" cy="526"/>
            </a:xfrm>
          </p:grpSpPr>
          <p:pic>
            <p:nvPicPr>
              <p:cNvPr id="54" name="Picture 17" descr="Server s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57" y="3474"/>
                <a:ext cx="323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5" name="Group 18"/>
              <p:cNvGrpSpPr>
                <a:grpSpLocks/>
              </p:cNvGrpSpPr>
              <p:nvPr/>
            </p:nvGrpSpPr>
            <p:grpSpPr bwMode="auto">
              <a:xfrm>
                <a:off x="2858" y="3781"/>
                <a:ext cx="227" cy="219"/>
                <a:chOff x="2624" y="2323"/>
                <a:chExt cx="415" cy="345"/>
              </a:xfrm>
            </p:grpSpPr>
            <p:sp>
              <p:nvSpPr>
                <p:cNvPr id="56" name="Freeform 19"/>
                <p:cNvSpPr>
                  <a:spLocks noChangeAspect="1"/>
                </p:cNvSpPr>
                <p:nvPr/>
              </p:nvSpPr>
              <p:spPr bwMode="auto">
                <a:xfrm>
                  <a:off x="2624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" name="Freeform 20"/>
                <p:cNvSpPr>
                  <a:spLocks noChangeAspect="1"/>
                </p:cNvSpPr>
                <p:nvPr/>
              </p:nvSpPr>
              <p:spPr bwMode="auto">
                <a:xfrm flipH="1">
                  <a:off x="2831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" name="Line 2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81" y="2408"/>
                  <a:ext cx="20" cy="30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" name="Freeform 22"/>
                <p:cNvSpPr>
                  <a:spLocks noChangeAspect="1"/>
                </p:cNvSpPr>
                <p:nvPr/>
              </p:nvSpPr>
              <p:spPr bwMode="auto">
                <a:xfrm flipV="1">
                  <a:off x="2805" y="2436"/>
                  <a:ext cx="57" cy="22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40" y="1"/>
                    </a:cxn>
                    <a:cxn ang="0">
                      <a:pos x="92" y="37"/>
                    </a:cxn>
                  </a:cxnLst>
                  <a:rect l="0" t="0" r="r" b="b"/>
                  <a:pathLst>
                    <a:path w="92" h="41">
                      <a:moveTo>
                        <a:pt x="0" y="41"/>
                      </a:moveTo>
                      <a:cubicBezTo>
                        <a:pt x="12" y="21"/>
                        <a:pt x="25" y="2"/>
                        <a:pt x="40" y="1"/>
                      </a:cubicBezTo>
                      <a:cubicBezTo>
                        <a:pt x="55" y="0"/>
                        <a:pt x="73" y="18"/>
                        <a:pt x="92" y="3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" name="Freeform 23"/>
                <p:cNvSpPr>
                  <a:spLocks noChangeAspect="1"/>
                </p:cNvSpPr>
                <p:nvPr/>
              </p:nvSpPr>
              <p:spPr bwMode="auto">
                <a:xfrm>
                  <a:off x="2807" y="2545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120"/>
                    </a:cxn>
                    <a:cxn ang="0">
                      <a:pos x="116" y="168"/>
                    </a:cxn>
                  </a:cxnLst>
                  <a:rect l="0" t="0" r="r" b="b"/>
                  <a:pathLst>
                    <a:path w="116" h="168">
                      <a:moveTo>
                        <a:pt x="0" y="0"/>
                      </a:moveTo>
                      <a:cubicBezTo>
                        <a:pt x="8" y="46"/>
                        <a:pt x="17" y="92"/>
                        <a:pt x="36" y="120"/>
                      </a:cubicBezTo>
                      <a:cubicBezTo>
                        <a:pt x="55" y="148"/>
                        <a:pt x="85" y="158"/>
                        <a:pt x="116" y="168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" name="Freeform 24"/>
                <p:cNvSpPr>
                  <a:spLocks noChangeAspect="1"/>
                </p:cNvSpPr>
                <p:nvPr/>
              </p:nvSpPr>
              <p:spPr bwMode="auto">
                <a:xfrm>
                  <a:off x="2809" y="2548"/>
                  <a:ext cx="46" cy="69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76" y="128"/>
                    </a:cxn>
                    <a:cxn ang="0">
                      <a:pos x="0" y="172"/>
                    </a:cxn>
                  </a:cxnLst>
                  <a:rect l="0" t="0" r="r" b="b"/>
                  <a:pathLst>
                    <a:path w="112" h="172">
                      <a:moveTo>
                        <a:pt x="112" y="0"/>
                      </a:moveTo>
                      <a:cubicBezTo>
                        <a:pt x="103" y="49"/>
                        <a:pt x="95" y="99"/>
                        <a:pt x="76" y="128"/>
                      </a:cubicBezTo>
                      <a:cubicBezTo>
                        <a:pt x="57" y="157"/>
                        <a:pt x="28" y="164"/>
                        <a:pt x="0" y="17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39" y="2424"/>
                  <a:ext cx="57" cy="9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3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3" y="2517"/>
                  <a:ext cx="60" cy="87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4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41" y="2529"/>
                  <a:ext cx="60" cy="8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5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526"/>
                  <a:ext cx="7" cy="99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6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418"/>
                  <a:ext cx="0" cy="113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7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403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8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496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9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510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7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661" y="2580"/>
                  <a:ext cx="42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7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3" y="2592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72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781" y="2602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grpSp>
              <p:nvGrpSpPr>
                <p:cNvPr id="73" name="Group 3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860" y="2400"/>
                  <a:ext cx="157" cy="236"/>
                  <a:chOff x="4161" y="1753"/>
                  <a:chExt cx="527" cy="799"/>
                </a:xfrm>
              </p:grpSpPr>
              <p:sp>
                <p:nvSpPr>
                  <p:cNvPr id="74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555" y="1769"/>
                    <a:ext cx="67" cy="104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75" name="Line 3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1826"/>
                    <a:ext cx="182" cy="313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76" name="Line 3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34" y="2134"/>
                    <a:ext cx="200" cy="282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77" name="Line 4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2171"/>
                    <a:ext cx="200" cy="287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78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2161"/>
                    <a:ext cx="24" cy="329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79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1805"/>
                    <a:ext cx="0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80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1753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81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55" y="2067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82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2108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83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61" y="2338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84" name="Oval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1" y="2380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85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5" y="2411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</p:grpSp>
          </p:grpSp>
        </p:grpSp>
        <p:cxnSp>
          <p:nvCxnSpPr>
            <p:cNvPr id="51" name="AutoShape 49"/>
            <p:cNvCxnSpPr>
              <a:cxnSpLocks noChangeShapeType="1"/>
            </p:cNvCxnSpPr>
            <p:nvPr/>
          </p:nvCxnSpPr>
          <p:spPr bwMode="auto">
            <a:xfrm flipH="1" flipV="1">
              <a:off x="1279494" y="1831962"/>
              <a:ext cx="633413" cy="252412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52" name="AutoShape 50"/>
            <p:cNvCxnSpPr>
              <a:cxnSpLocks noChangeShapeType="1"/>
            </p:cNvCxnSpPr>
            <p:nvPr/>
          </p:nvCxnSpPr>
          <p:spPr bwMode="auto">
            <a:xfrm flipH="1">
              <a:off x="1111219" y="2084374"/>
              <a:ext cx="801688" cy="146050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53" name="AutoShape 51"/>
            <p:cNvCxnSpPr>
              <a:cxnSpLocks noChangeShapeType="1"/>
            </p:cNvCxnSpPr>
            <p:nvPr/>
          </p:nvCxnSpPr>
          <p:spPr bwMode="auto">
            <a:xfrm flipH="1" flipV="1">
              <a:off x="874682" y="1962137"/>
              <a:ext cx="1038225" cy="122237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071547"/>
            <a:ext cx="8858312" cy="4286279"/>
          </a:xfrm>
        </p:spPr>
        <p:txBody>
          <a:bodyPr>
            <a:noAutofit/>
          </a:bodyPr>
          <a:lstStyle/>
          <a:p>
            <a:pPr>
              <a:buNone/>
            </a:pPr>
            <a:endParaRPr lang="pt-BR" sz="3000" b="1" dirty="0" smtClean="0"/>
          </a:p>
          <a:p>
            <a:pPr>
              <a:buNone/>
            </a:pPr>
            <a:endParaRPr lang="pt-BR" sz="3000" b="1" dirty="0" smtClean="0"/>
          </a:p>
          <a:p>
            <a:pPr>
              <a:buBlip>
                <a:blip r:embed="rId2"/>
              </a:buBlip>
            </a:pPr>
            <a:r>
              <a:rPr lang="pt-BR" sz="3000" b="1" dirty="0" smtClean="0"/>
              <a:t>SSM - Informações recebidas</a:t>
            </a:r>
          </a:p>
          <a:p>
            <a:endParaRPr lang="pt-BR" sz="3000" b="1" dirty="0" smtClean="0"/>
          </a:p>
          <a:p>
            <a:r>
              <a:rPr lang="pt-BR" sz="3000" b="1" dirty="0" smtClean="0"/>
              <a:t>Reordenamento: </a:t>
            </a:r>
            <a:r>
              <a:rPr lang="pt-BR" sz="3000" dirty="0" smtClean="0"/>
              <a:t>informação das turmas autorizadas no </a:t>
            </a:r>
            <a:r>
              <a:rPr lang="pt-BR" sz="3000" dirty="0" err="1" smtClean="0"/>
              <a:t>reordenamento</a:t>
            </a:r>
            <a:r>
              <a:rPr lang="pt-BR" sz="3000" dirty="0" smtClean="0"/>
              <a:t> para que sejam disponibilizadas para a matrícula</a:t>
            </a:r>
            <a:endParaRPr lang="pt-BR" sz="3000" dirty="0" smtClean="0">
              <a:solidFill>
                <a:srgbClr val="FF000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715008" y="981062"/>
            <a:ext cx="2954967" cy="2243138"/>
            <a:chOff x="5715008" y="981062"/>
            <a:chExt cx="2954967" cy="2243138"/>
          </a:xfrm>
        </p:grpSpPr>
        <p:pic>
          <p:nvPicPr>
            <p:cNvPr id="5" name="Picture 3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316670" y="2301862"/>
              <a:ext cx="83979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715008" y="1571612"/>
              <a:ext cx="839798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484945" y="981062"/>
              <a:ext cx="83979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6"/>
            <p:cNvGrpSpPr>
              <a:grpSpLocks/>
            </p:cNvGrpSpPr>
            <p:nvPr/>
          </p:nvGrpSpPr>
          <p:grpSpPr bwMode="auto">
            <a:xfrm flipH="1">
              <a:off x="8072462" y="1857364"/>
              <a:ext cx="597513" cy="835025"/>
              <a:chOff x="2757" y="3474"/>
              <a:chExt cx="328" cy="526"/>
            </a:xfrm>
          </p:grpSpPr>
          <p:pic>
            <p:nvPicPr>
              <p:cNvPr id="14" name="Picture 17" descr="Server s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57" y="3474"/>
                <a:ext cx="323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oup 18"/>
              <p:cNvGrpSpPr>
                <a:grpSpLocks/>
              </p:cNvGrpSpPr>
              <p:nvPr/>
            </p:nvGrpSpPr>
            <p:grpSpPr bwMode="auto">
              <a:xfrm>
                <a:off x="2858" y="3781"/>
                <a:ext cx="227" cy="219"/>
                <a:chOff x="2624" y="2323"/>
                <a:chExt cx="415" cy="345"/>
              </a:xfrm>
            </p:grpSpPr>
            <p:sp>
              <p:nvSpPr>
                <p:cNvPr id="16" name="Freeform 19"/>
                <p:cNvSpPr>
                  <a:spLocks noChangeAspect="1"/>
                </p:cNvSpPr>
                <p:nvPr/>
              </p:nvSpPr>
              <p:spPr bwMode="auto">
                <a:xfrm>
                  <a:off x="2624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7" name="Freeform 20"/>
                <p:cNvSpPr>
                  <a:spLocks noChangeAspect="1"/>
                </p:cNvSpPr>
                <p:nvPr/>
              </p:nvSpPr>
              <p:spPr bwMode="auto">
                <a:xfrm flipH="1">
                  <a:off x="2831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8" name="Line 2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81" y="2408"/>
                  <a:ext cx="20" cy="30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9" name="Freeform 22"/>
                <p:cNvSpPr>
                  <a:spLocks noChangeAspect="1"/>
                </p:cNvSpPr>
                <p:nvPr/>
              </p:nvSpPr>
              <p:spPr bwMode="auto">
                <a:xfrm flipV="1">
                  <a:off x="2805" y="2436"/>
                  <a:ext cx="57" cy="22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40" y="1"/>
                    </a:cxn>
                    <a:cxn ang="0">
                      <a:pos x="92" y="37"/>
                    </a:cxn>
                  </a:cxnLst>
                  <a:rect l="0" t="0" r="r" b="b"/>
                  <a:pathLst>
                    <a:path w="92" h="41">
                      <a:moveTo>
                        <a:pt x="0" y="41"/>
                      </a:moveTo>
                      <a:cubicBezTo>
                        <a:pt x="12" y="21"/>
                        <a:pt x="25" y="2"/>
                        <a:pt x="40" y="1"/>
                      </a:cubicBezTo>
                      <a:cubicBezTo>
                        <a:pt x="55" y="0"/>
                        <a:pt x="73" y="18"/>
                        <a:pt x="92" y="3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0" name="Freeform 23"/>
                <p:cNvSpPr>
                  <a:spLocks noChangeAspect="1"/>
                </p:cNvSpPr>
                <p:nvPr/>
              </p:nvSpPr>
              <p:spPr bwMode="auto">
                <a:xfrm>
                  <a:off x="2807" y="2545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120"/>
                    </a:cxn>
                    <a:cxn ang="0">
                      <a:pos x="116" y="168"/>
                    </a:cxn>
                  </a:cxnLst>
                  <a:rect l="0" t="0" r="r" b="b"/>
                  <a:pathLst>
                    <a:path w="116" h="168">
                      <a:moveTo>
                        <a:pt x="0" y="0"/>
                      </a:moveTo>
                      <a:cubicBezTo>
                        <a:pt x="8" y="46"/>
                        <a:pt x="17" y="92"/>
                        <a:pt x="36" y="120"/>
                      </a:cubicBezTo>
                      <a:cubicBezTo>
                        <a:pt x="55" y="148"/>
                        <a:pt x="85" y="158"/>
                        <a:pt x="116" y="168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1" name="Freeform 24"/>
                <p:cNvSpPr>
                  <a:spLocks noChangeAspect="1"/>
                </p:cNvSpPr>
                <p:nvPr/>
              </p:nvSpPr>
              <p:spPr bwMode="auto">
                <a:xfrm>
                  <a:off x="2809" y="2548"/>
                  <a:ext cx="46" cy="69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76" y="128"/>
                    </a:cxn>
                    <a:cxn ang="0">
                      <a:pos x="0" y="172"/>
                    </a:cxn>
                  </a:cxnLst>
                  <a:rect l="0" t="0" r="r" b="b"/>
                  <a:pathLst>
                    <a:path w="112" h="172">
                      <a:moveTo>
                        <a:pt x="112" y="0"/>
                      </a:moveTo>
                      <a:cubicBezTo>
                        <a:pt x="103" y="49"/>
                        <a:pt x="95" y="99"/>
                        <a:pt x="76" y="128"/>
                      </a:cubicBezTo>
                      <a:cubicBezTo>
                        <a:pt x="57" y="157"/>
                        <a:pt x="28" y="164"/>
                        <a:pt x="0" y="17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2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39" y="2424"/>
                  <a:ext cx="57" cy="9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3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3" y="2517"/>
                  <a:ext cx="60" cy="87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4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41" y="2529"/>
                  <a:ext cx="60" cy="8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5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526"/>
                  <a:ext cx="7" cy="99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6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418"/>
                  <a:ext cx="0" cy="113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7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403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8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496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9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510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661" y="2580"/>
                  <a:ext cx="42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3" y="2592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781" y="2602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grpSp>
              <p:nvGrpSpPr>
                <p:cNvPr id="33" name="Group 3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860" y="2400"/>
                  <a:ext cx="157" cy="236"/>
                  <a:chOff x="4161" y="1753"/>
                  <a:chExt cx="527" cy="799"/>
                </a:xfrm>
              </p:grpSpPr>
              <p:sp>
                <p:nvSpPr>
                  <p:cNvPr id="34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555" y="1769"/>
                    <a:ext cx="67" cy="104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5" name="Line 3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1826"/>
                    <a:ext cx="182" cy="313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6" name="Line 3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34" y="2134"/>
                    <a:ext cx="200" cy="282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7" name="Line 4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2171"/>
                    <a:ext cx="200" cy="287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8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2161"/>
                    <a:ext cx="24" cy="329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9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1805"/>
                    <a:ext cx="0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0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1753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1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55" y="2067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2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2108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3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61" y="2338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4" name="Oval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1" y="2380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5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5" y="2411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</p:grpSp>
          </p:grpSp>
        </p:grpSp>
        <p:cxnSp>
          <p:nvCxnSpPr>
            <p:cNvPr id="11" name="AutoShape 49"/>
            <p:cNvCxnSpPr>
              <a:cxnSpLocks noChangeShapeType="1"/>
            </p:cNvCxnSpPr>
            <p:nvPr/>
          </p:nvCxnSpPr>
          <p:spPr bwMode="auto">
            <a:xfrm>
              <a:off x="7358082" y="1571612"/>
              <a:ext cx="642942" cy="500066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2" name="AutoShape 50"/>
            <p:cNvCxnSpPr>
              <a:cxnSpLocks noChangeShapeType="1"/>
            </p:cNvCxnSpPr>
            <p:nvPr/>
          </p:nvCxnSpPr>
          <p:spPr bwMode="auto">
            <a:xfrm flipV="1">
              <a:off x="7215206" y="2357430"/>
              <a:ext cx="785818" cy="357190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3" name="AutoShape 51"/>
            <p:cNvCxnSpPr>
              <a:cxnSpLocks noChangeShapeType="1"/>
            </p:cNvCxnSpPr>
            <p:nvPr/>
          </p:nvCxnSpPr>
          <p:spPr bwMode="auto">
            <a:xfrm>
              <a:off x="6643702" y="2143116"/>
              <a:ext cx="1285884" cy="71438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1142984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pt-BR" sz="3000" b="1" dirty="0" smtClean="0"/>
              <a:t> MAN6</a:t>
            </a:r>
          </a:p>
          <a:p>
            <a:endParaRPr lang="pt-BR" sz="3000" dirty="0" smtClean="0"/>
          </a:p>
          <a:p>
            <a:pPr>
              <a:buFont typeface="Arial" pitchFamily="34" charset="0"/>
              <a:buChar char="•"/>
            </a:pPr>
            <a:endParaRPr lang="pt-BR" sz="3000" dirty="0" smtClean="0"/>
          </a:p>
          <a:p>
            <a:pPr>
              <a:buFont typeface="Arial" pitchFamily="34" charset="0"/>
              <a:buChar char="•"/>
            </a:pPr>
            <a:r>
              <a:rPr lang="pt-BR" sz="3000" dirty="0" smtClean="0"/>
              <a:t> </a:t>
            </a:r>
            <a:r>
              <a:rPr lang="pt-BR" sz="2400" dirty="0" smtClean="0"/>
              <a:t>Sistema de Manutenção da Matrícula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Gerenciado pela GERTEC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Principais funcionalidades: solicitação de alunos, liberação de alunos, verificação de inconsistências, geração de listas de dados a serem enviados para o SIGE  </a:t>
            </a:r>
            <a:endParaRPr lang="pt-BR" sz="24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85720" y="928670"/>
            <a:ext cx="1384330" cy="1427161"/>
            <a:chOff x="1632" y="1248"/>
            <a:chExt cx="2682" cy="2286"/>
          </a:xfrm>
        </p:grpSpPr>
        <p:sp>
          <p:nvSpPr>
            <p:cNvPr id="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598 w 21600"/>
                <a:gd name="T1" fmla="*/ 0 h 21600"/>
                <a:gd name="T2" fmla="*/ 1195 w 21600"/>
                <a:gd name="T3" fmla="*/ 524 h 21600"/>
                <a:gd name="T4" fmla="*/ 598 w 21600"/>
                <a:gd name="T5" fmla="*/ 1048 h 21600"/>
                <a:gd name="T6" fmla="*/ 0 w 21600"/>
                <a:gd name="T7" fmla="*/ 5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8" name="AutoShape 1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715 w 21600"/>
                <a:gd name="T1" fmla="*/ 0 h 21600"/>
                <a:gd name="T2" fmla="*/ 1429 w 21600"/>
                <a:gd name="T3" fmla="*/ 627 h 21600"/>
                <a:gd name="T4" fmla="*/ 715 w 21600"/>
                <a:gd name="T5" fmla="*/ 1253 h 21600"/>
                <a:gd name="T6" fmla="*/ 0 w 21600"/>
                <a:gd name="T7" fmla="*/ 6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  <p:sp>
          <p:nvSpPr>
            <p:cNvPr id="9" name="AutoShape 1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794 w 21600"/>
                <a:gd name="T1" fmla="*/ 0 h 21600"/>
                <a:gd name="T2" fmla="*/ 1588 w 21600"/>
                <a:gd name="T3" fmla="*/ 696 h 21600"/>
                <a:gd name="T4" fmla="*/ 794 w 21600"/>
                <a:gd name="T5" fmla="*/ 1392 h 21600"/>
                <a:gd name="T6" fmla="*/ 0 w 21600"/>
                <a:gd name="T7" fmla="*/ 69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830"/>
          <a:stretch>
            <a:fillRect/>
          </a:stretch>
        </p:blipFill>
        <p:spPr bwMode="auto">
          <a:xfrm>
            <a:off x="285720" y="1334168"/>
            <a:ext cx="8531268" cy="463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85688" y="714356"/>
            <a:ext cx="8858312" cy="1071569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pt-BR" dirty="0" smtClean="0"/>
              <a:t>Solicitação de aluno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8915597" cy="487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85688" y="785794"/>
            <a:ext cx="8858312" cy="1071569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pt-BR" dirty="0" smtClean="0"/>
              <a:t>Liberação de alunos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913033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85688" y="714356"/>
            <a:ext cx="8858312" cy="1428760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pPr>
              <a:buBlip>
                <a:blip r:embed="rId3"/>
              </a:buBlip>
            </a:pPr>
            <a:r>
              <a:rPr lang="pt-BR" sz="3500" dirty="0" smtClean="0"/>
              <a:t>Inconsistências - Alunos alocados em mais de uma unidade de ensino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85688" y="714356"/>
            <a:ext cx="8858312" cy="1071569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pPr>
              <a:buBlip>
                <a:blip r:embed="rId2"/>
              </a:buBlip>
            </a:pPr>
            <a:r>
              <a:rPr lang="pt-BR" dirty="0" smtClean="0"/>
              <a:t>Inconsistências - Aluno com nomes diferentes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88" y="2285992"/>
            <a:ext cx="8952206" cy="265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5786" y="1428736"/>
            <a:ext cx="8358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pt-BR" sz="3000" b="1" dirty="0" smtClean="0"/>
              <a:t> MAN6 - Informações enviadas</a:t>
            </a:r>
          </a:p>
          <a:p>
            <a:endParaRPr lang="pt-BR" sz="3000" dirty="0" smtClean="0"/>
          </a:p>
          <a:p>
            <a:endParaRPr lang="pt-BR" sz="3000" b="1" dirty="0" smtClean="0"/>
          </a:p>
          <a:p>
            <a:endParaRPr lang="pt-BR" sz="3000" b="1" dirty="0" smtClean="0"/>
          </a:p>
          <a:p>
            <a:r>
              <a:rPr lang="pt-BR" sz="3000" b="1" dirty="0" smtClean="0"/>
              <a:t>SIGE: </a:t>
            </a:r>
            <a:r>
              <a:rPr lang="pt-BR" sz="3000" dirty="0" smtClean="0"/>
              <a:t>dados da manutenção, dados da matrícula, turmas autorizadas e listas de unidades de ensino</a:t>
            </a:r>
          </a:p>
          <a:p>
            <a:endParaRPr lang="pt-BR" sz="3000" dirty="0" smtClean="0"/>
          </a:p>
          <a:p>
            <a:endParaRPr lang="pt-BR" sz="3000" dirty="0" smtClean="0"/>
          </a:p>
        </p:txBody>
      </p:sp>
      <p:grpSp>
        <p:nvGrpSpPr>
          <p:cNvPr id="4" name="Grupo 3"/>
          <p:cNvGrpSpPr/>
          <p:nvPr/>
        </p:nvGrpSpPr>
        <p:grpSpPr>
          <a:xfrm>
            <a:off x="0" y="1000108"/>
            <a:ext cx="2290763" cy="2243138"/>
            <a:chOff x="142844" y="909624"/>
            <a:chExt cx="2290763" cy="2243138"/>
          </a:xfrm>
        </p:grpSpPr>
        <p:pic>
          <p:nvPicPr>
            <p:cNvPr id="7" name="Picture 3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4507" y="2230424"/>
              <a:ext cx="73183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1500174"/>
              <a:ext cx="731838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782" y="909624"/>
              <a:ext cx="73183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1912915" y="1708137"/>
              <a:ext cx="520701" cy="835025"/>
              <a:chOff x="2757" y="3474"/>
              <a:chExt cx="328" cy="526"/>
            </a:xfrm>
          </p:grpSpPr>
          <p:pic>
            <p:nvPicPr>
              <p:cNvPr id="14" name="Picture 17" descr="Server s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57" y="3474"/>
                <a:ext cx="323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oup 18"/>
              <p:cNvGrpSpPr>
                <a:grpSpLocks/>
              </p:cNvGrpSpPr>
              <p:nvPr/>
            </p:nvGrpSpPr>
            <p:grpSpPr bwMode="auto">
              <a:xfrm>
                <a:off x="2858" y="3781"/>
                <a:ext cx="227" cy="219"/>
                <a:chOff x="2624" y="2323"/>
                <a:chExt cx="415" cy="345"/>
              </a:xfrm>
            </p:grpSpPr>
            <p:sp>
              <p:nvSpPr>
                <p:cNvPr id="16" name="Freeform 19"/>
                <p:cNvSpPr>
                  <a:spLocks noChangeAspect="1"/>
                </p:cNvSpPr>
                <p:nvPr/>
              </p:nvSpPr>
              <p:spPr bwMode="auto">
                <a:xfrm>
                  <a:off x="2624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7" name="Freeform 20"/>
                <p:cNvSpPr>
                  <a:spLocks noChangeAspect="1"/>
                </p:cNvSpPr>
                <p:nvPr/>
              </p:nvSpPr>
              <p:spPr bwMode="auto">
                <a:xfrm flipH="1">
                  <a:off x="2831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8" name="Line 2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81" y="2408"/>
                  <a:ext cx="20" cy="30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9" name="Freeform 22"/>
                <p:cNvSpPr>
                  <a:spLocks noChangeAspect="1"/>
                </p:cNvSpPr>
                <p:nvPr/>
              </p:nvSpPr>
              <p:spPr bwMode="auto">
                <a:xfrm flipV="1">
                  <a:off x="2805" y="2436"/>
                  <a:ext cx="57" cy="22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40" y="1"/>
                    </a:cxn>
                    <a:cxn ang="0">
                      <a:pos x="92" y="37"/>
                    </a:cxn>
                  </a:cxnLst>
                  <a:rect l="0" t="0" r="r" b="b"/>
                  <a:pathLst>
                    <a:path w="92" h="41">
                      <a:moveTo>
                        <a:pt x="0" y="41"/>
                      </a:moveTo>
                      <a:cubicBezTo>
                        <a:pt x="12" y="21"/>
                        <a:pt x="25" y="2"/>
                        <a:pt x="40" y="1"/>
                      </a:cubicBezTo>
                      <a:cubicBezTo>
                        <a:pt x="55" y="0"/>
                        <a:pt x="73" y="18"/>
                        <a:pt x="92" y="3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0" name="Freeform 23"/>
                <p:cNvSpPr>
                  <a:spLocks noChangeAspect="1"/>
                </p:cNvSpPr>
                <p:nvPr/>
              </p:nvSpPr>
              <p:spPr bwMode="auto">
                <a:xfrm>
                  <a:off x="2807" y="2545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120"/>
                    </a:cxn>
                    <a:cxn ang="0">
                      <a:pos x="116" y="168"/>
                    </a:cxn>
                  </a:cxnLst>
                  <a:rect l="0" t="0" r="r" b="b"/>
                  <a:pathLst>
                    <a:path w="116" h="168">
                      <a:moveTo>
                        <a:pt x="0" y="0"/>
                      </a:moveTo>
                      <a:cubicBezTo>
                        <a:pt x="8" y="46"/>
                        <a:pt x="17" y="92"/>
                        <a:pt x="36" y="120"/>
                      </a:cubicBezTo>
                      <a:cubicBezTo>
                        <a:pt x="55" y="148"/>
                        <a:pt x="85" y="158"/>
                        <a:pt x="116" y="168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1" name="Freeform 24"/>
                <p:cNvSpPr>
                  <a:spLocks noChangeAspect="1"/>
                </p:cNvSpPr>
                <p:nvPr/>
              </p:nvSpPr>
              <p:spPr bwMode="auto">
                <a:xfrm>
                  <a:off x="2809" y="2548"/>
                  <a:ext cx="46" cy="69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76" y="128"/>
                    </a:cxn>
                    <a:cxn ang="0">
                      <a:pos x="0" y="172"/>
                    </a:cxn>
                  </a:cxnLst>
                  <a:rect l="0" t="0" r="r" b="b"/>
                  <a:pathLst>
                    <a:path w="112" h="172">
                      <a:moveTo>
                        <a:pt x="112" y="0"/>
                      </a:moveTo>
                      <a:cubicBezTo>
                        <a:pt x="103" y="49"/>
                        <a:pt x="95" y="99"/>
                        <a:pt x="76" y="128"/>
                      </a:cubicBezTo>
                      <a:cubicBezTo>
                        <a:pt x="57" y="157"/>
                        <a:pt x="28" y="164"/>
                        <a:pt x="0" y="17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2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39" y="2424"/>
                  <a:ext cx="57" cy="9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3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3" y="2517"/>
                  <a:ext cx="60" cy="87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4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41" y="2529"/>
                  <a:ext cx="60" cy="8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5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526"/>
                  <a:ext cx="7" cy="99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6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418"/>
                  <a:ext cx="0" cy="113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7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403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8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496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9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510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661" y="2580"/>
                  <a:ext cx="42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3" y="2592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781" y="2602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grpSp>
              <p:nvGrpSpPr>
                <p:cNvPr id="33" name="Group 3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860" y="2404"/>
                  <a:ext cx="157" cy="236"/>
                  <a:chOff x="4161" y="1753"/>
                  <a:chExt cx="527" cy="799"/>
                </a:xfrm>
              </p:grpSpPr>
              <p:sp>
                <p:nvSpPr>
                  <p:cNvPr id="34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555" y="1769"/>
                    <a:ext cx="67" cy="104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5" name="Line 3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1826"/>
                    <a:ext cx="182" cy="313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6" name="Line 3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34" y="2134"/>
                    <a:ext cx="200" cy="282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7" name="Line 4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2171"/>
                    <a:ext cx="200" cy="287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8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2161"/>
                    <a:ext cx="24" cy="329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9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1805"/>
                    <a:ext cx="0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0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1753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1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55" y="2067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2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2108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3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61" y="2338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4" name="Oval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1" y="2380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5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5" y="2411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</p:grpSp>
          </p:grpSp>
        </p:grpSp>
        <p:cxnSp>
          <p:nvCxnSpPr>
            <p:cNvPr id="11" name="AutoShape 49"/>
            <p:cNvCxnSpPr>
              <a:cxnSpLocks noChangeShapeType="1"/>
            </p:cNvCxnSpPr>
            <p:nvPr/>
          </p:nvCxnSpPr>
          <p:spPr bwMode="auto">
            <a:xfrm flipH="1" flipV="1">
              <a:off x="1279494" y="1831962"/>
              <a:ext cx="633413" cy="252412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2" name="AutoShape 50"/>
            <p:cNvCxnSpPr>
              <a:cxnSpLocks noChangeShapeType="1"/>
            </p:cNvCxnSpPr>
            <p:nvPr/>
          </p:nvCxnSpPr>
          <p:spPr bwMode="auto">
            <a:xfrm flipH="1">
              <a:off x="1111219" y="2084374"/>
              <a:ext cx="801688" cy="146050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3" name="AutoShape 51"/>
            <p:cNvCxnSpPr>
              <a:cxnSpLocks noChangeShapeType="1"/>
            </p:cNvCxnSpPr>
            <p:nvPr/>
          </p:nvCxnSpPr>
          <p:spPr bwMode="auto">
            <a:xfrm flipH="1" flipV="1">
              <a:off x="874682" y="1962137"/>
              <a:ext cx="1038225" cy="122237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85688" y="928670"/>
            <a:ext cx="8858312" cy="557216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pt-BR" dirty="0" smtClean="0"/>
              <a:t>Arquivos gerados pelo sistema de Manutenção da Matrícula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/>
              <a:t>Dados da manutenção</a:t>
            </a:r>
          </a:p>
          <a:p>
            <a:r>
              <a:rPr lang="pt-BR" dirty="0" smtClean="0"/>
              <a:t>Dados da matrícula</a:t>
            </a:r>
          </a:p>
          <a:p>
            <a:r>
              <a:rPr lang="pt-BR" dirty="0" smtClean="0"/>
              <a:t>Lista das unidades de ensino</a:t>
            </a:r>
          </a:p>
          <a:p>
            <a:r>
              <a:rPr lang="pt-BR" dirty="0" smtClean="0"/>
              <a:t>Turmas autorizadas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98488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pt-BR" dirty="0" smtClean="0"/>
              <a:t>Como acessar?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 descr="s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071546"/>
            <a:ext cx="5402932" cy="5000660"/>
          </a:xfrm>
          <a:prstGeom prst="rect">
            <a:avLst/>
          </a:prstGeom>
        </p:spPr>
      </p:pic>
      <p:sp>
        <p:nvSpPr>
          <p:cNvPr id="9" name="Seta para baixo 8"/>
          <p:cNvSpPr/>
          <p:nvPr/>
        </p:nvSpPr>
        <p:spPr>
          <a:xfrm rot="19482060">
            <a:off x="2513371" y="4717532"/>
            <a:ext cx="357190" cy="1121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714357"/>
            <a:ext cx="8858312" cy="5357849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t-BR" sz="3000" dirty="0" smtClean="0"/>
          </a:p>
          <a:p>
            <a:pPr>
              <a:buBlip>
                <a:blip r:embed="rId2"/>
              </a:buBlip>
            </a:pPr>
            <a:r>
              <a:rPr lang="pt-BR" sz="3000" b="1" dirty="0" smtClean="0"/>
              <a:t>MAN6 - Informações recebidas</a:t>
            </a:r>
          </a:p>
          <a:p>
            <a:endParaRPr lang="pt-BR" sz="3000" dirty="0" smtClean="0"/>
          </a:p>
          <a:p>
            <a:endParaRPr lang="pt-BR" sz="3000" dirty="0" smtClean="0"/>
          </a:p>
          <a:p>
            <a:r>
              <a:rPr lang="pt-BR" sz="2800" b="1" dirty="0" smtClean="0"/>
              <a:t>Sistema de Inspeção e auditoria  </a:t>
            </a:r>
            <a:r>
              <a:rPr lang="pt-BR" sz="2800" dirty="0" smtClean="0"/>
              <a:t>dados da escola para geração de lista para o SIGE</a:t>
            </a:r>
          </a:p>
          <a:p>
            <a:r>
              <a:rPr lang="pt-BR" sz="2800" b="1" dirty="0" err="1" smtClean="0"/>
              <a:t>Reordenamento</a:t>
            </a:r>
            <a:r>
              <a:rPr lang="pt-BR" sz="2800" b="1" dirty="0" smtClean="0"/>
              <a:t>:</a:t>
            </a:r>
            <a:r>
              <a:rPr lang="pt-BR" sz="2800" dirty="0" smtClean="0"/>
              <a:t> dados das turmas autorizadas para geração de lista para o SIGE</a:t>
            </a:r>
          </a:p>
          <a:p>
            <a:r>
              <a:rPr lang="pt-BR" sz="2800" b="1" dirty="0" smtClean="0"/>
              <a:t>Sistema de solicitação de matrícula: </a:t>
            </a:r>
            <a:r>
              <a:rPr lang="pt-BR" sz="2800" dirty="0" smtClean="0"/>
              <a:t>dados dos alunos matriculados para geração de lista para o SIGE</a:t>
            </a:r>
          </a:p>
          <a:p>
            <a:r>
              <a:rPr lang="pt-BR" sz="2800" b="1" dirty="0" smtClean="0"/>
              <a:t>SIGE: </a:t>
            </a:r>
            <a:r>
              <a:rPr lang="pt-BR" sz="2800" dirty="0" smtClean="0"/>
              <a:t>solicitação de alunos da rede e novos alunos</a:t>
            </a:r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715008" y="785794"/>
            <a:ext cx="2954967" cy="2243138"/>
            <a:chOff x="5715008" y="981062"/>
            <a:chExt cx="2954967" cy="2243138"/>
          </a:xfrm>
        </p:grpSpPr>
        <p:pic>
          <p:nvPicPr>
            <p:cNvPr id="7" name="Picture 3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316670" y="2301862"/>
              <a:ext cx="83979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715008" y="1571612"/>
              <a:ext cx="839798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484945" y="981062"/>
              <a:ext cx="83979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6"/>
            <p:cNvGrpSpPr>
              <a:grpSpLocks/>
            </p:cNvGrpSpPr>
            <p:nvPr/>
          </p:nvGrpSpPr>
          <p:grpSpPr bwMode="auto">
            <a:xfrm flipH="1">
              <a:off x="8072462" y="1857364"/>
              <a:ext cx="597513" cy="835025"/>
              <a:chOff x="2757" y="3474"/>
              <a:chExt cx="328" cy="526"/>
            </a:xfrm>
          </p:grpSpPr>
          <p:pic>
            <p:nvPicPr>
              <p:cNvPr id="14" name="Picture 17" descr="Server s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57" y="3474"/>
                <a:ext cx="323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oup 18"/>
              <p:cNvGrpSpPr>
                <a:grpSpLocks/>
              </p:cNvGrpSpPr>
              <p:nvPr/>
            </p:nvGrpSpPr>
            <p:grpSpPr bwMode="auto">
              <a:xfrm>
                <a:off x="2858" y="3781"/>
                <a:ext cx="227" cy="219"/>
                <a:chOff x="2624" y="2323"/>
                <a:chExt cx="415" cy="345"/>
              </a:xfrm>
            </p:grpSpPr>
            <p:sp>
              <p:nvSpPr>
                <p:cNvPr id="16" name="Freeform 19"/>
                <p:cNvSpPr>
                  <a:spLocks noChangeAspect="1"/>
                </p:cNvSpPr>
                <p:nvPr/>
              </p:nvSpPr>
              <p:spPr bwMode="auto">
                <a:xfrm>
                  <a:off x="2624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7" name="Freeform 20"/>
                <p:cNvSpPr>
                  <a:spLocks noChangeAspect="1"/>
                </p:cNvSpPr>
                <p:nvPr/>
              </p:nvSpPr>
              <p:spPr bwMode="auto">
                <a:xfrm flipH="1">
                  <a:off x="2831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8" name="Line 2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81" y="2408"/>
                  <a:ext cx="20" cy="30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9" name="Freeform 22"/>
                <p:cNvSpPr>
                  <a:spLocks noChangeAspect="1"/>
                </p:cNvSpPr>
                <p:nvPr/>
              </p:nvSpPr>
              <p:spPr bwMode="auto">
                <a:xfrm flipV="1">
                  <a:off x="2805" y="2436"/>
                  <a:ext cx="57" cy="22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40" y="1"/>
                    </a:cxn>
                    <a:cxn ang="0">
                      <a:pos x="92" y="37"/>
                    </a:cxn>
                  </a:cxnLst>
                  <a:rect l="0" t="0" r="r" b="b"/>
                  <a:pathLst>
                    <a:path w="92" h="41">
                      <a:moveTo>
                        <a:pt x="0" y="41"/>
                      </a:moveTo>
                      <a:cubicBezTo>
                        <a:pt x="12" y="21"/>
                        <a:pt x="25" y="2"/>
                        <a:pt x="40" y="1"/>
                      </a:cubicBezTo>
                      <a:cubicBezTo>
                        <a:pt x="55" y="0"/>
                        <a:pt x="73" y="18"/>
                        <a:pt x="92" y="3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0" name="Freeform 23"/>
                <p:cNvSpPr>
                  <a:spLocks noChangeAspect="1"/>
                </p:cNvSpPr>
                <p:nvPr/>
              </p:nvSpPr>
              <p:spPr bwMode="auto">
                <a:xfrm>
                  <a:off x="2807" y="2545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120"/>
                    </a:cxn>
                    <a:cxn ang="0">
                      <a:pos x="116" y="168"/>
                    </a:cxn>
                  </a:cxnLst>
                  <a:rect l="0" t="0" r="r" b="b"/>
                  <a:pathLst>
                    <a:path w="116" h="168">
                      <a:moveTo>
                        <a:pt x="0" y="0"/>
                      </a:moveTo>
                      <a:cubicBezTo>
                        <a:pt x="8" y="46"/>
                        <a:pt x="17" y="92"/>
                        <a:pt x="36" y="120"/>
                      </a:cubicBezTo>
                      <a:cubicBezTo>
                        <a:pt x="55" y="148"/>
                        <a:pt x="85" y="158"/>
                        <a:pt x="116" y="168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1" name="Freeform 24"/>
                <p:cNvSpPr>
                  <a:spLocks noChangeAspect="1"/>
                </p:cNvSpPr>
                <p:nvPr/>
              </p:nvSpPr>
              <p:spPr bwMode="auto">
                <a:xfrm>
                  <a:off x="2809" y="2548"/>
                  <a:ext cx="46" cy="69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76" y="128"/>
                    </a:cxn>
                    <a:cxn ang="0">
                      <a:pos x="0" y="172"/>
                    </a:cxn>
                  </a:cxnLst>
                  <a:rect l="0" t="0" r="r" b="b"/>
                  <a:pathLst>
                    <a:path w="112" h="172">
                      <a:moveTo>
                        <a:pt x="112" y="0"/>
                      </a:moveTo>
                      <a:cubicBezTo>
                        <a:pt x="103" y="49"/>
                        <a:pt x="95" y="99"/>
                        <a:pt x="76" y="128"/>
                      </a:cubicBezTo>
                      <a:cubicBezTo>
                        <a:pt x="57" y="157"/>
                        <a:pt x="28" y="164"/>
                        <a:pt x="0" y="17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2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39" y="2424"/>
                  <a:ext cx="57" cy="9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3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3" y="2517"/>
                  <a:ext cx="60" cy="87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4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41" y="2529"/>
                  <a:ext cx="60" cy="8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5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526"/>
                  <a:ext cx="7" cy="99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6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418"/>
                  <a:ext cx="0" cy="113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7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403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8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496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9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510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661" y="2580"/>
                  <a:ext cx="42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3" y="2592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781" y="2602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grpSp>
              <p:nvGrpSpPr>
                <p:cNvPr id="33" name="Group 3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860" y="2404"/>
                  <a:ext cx="157" cy="236"/>
                  <a:chOff x="4161" y="1753"/>
                  <a:chExt cx="527" cy="799"/>
                </a:xfrm>
              </p:grpSpPr>
              <p:sp>
                <p:nvSpPr>
                  <p:cNvPr id="34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555" y="1769"/>
                    <a:ext cx="67" cy="104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5" name="Line 3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1826"/>
                    <a:ext cx="182" cy="313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6" name="Line 3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34" y="2134"/>
                    <a:ext cx="200" cy="282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7" name="Line 4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2171"/>
                    <a:ext cx="200" cy="287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8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2161"/>
                    <a:ext cx="24" cy="329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9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1805"/>
                    <a:ext cx="0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0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1753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1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55" y="2067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2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2108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3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61" y="2338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4" name="Oval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1" y="2380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5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5" y="2411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</p:grpSp>
          </p:grpSp>
        </p:grpSp>
        <p:cxnSp>
          <p:nvCxnSpPr>
            <p:cNvPr id="11" name="AutoShape 49"/>
            <p:cNvCxnSpPr>
              <a:cxnSpLocks noChangeShapeType="1"/>
            </p:cNvCxnSpPr>
            <p:nvPr/>
          </p:nvCxnSpPr>
          <p:spPr bwMode="auto">
            <a:xfrm>
              <a:off x="7358082" y="1571612"/>
              <a:ext cx="642942" cy="500066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2" name="AutoShape 50"/>
            <p:cNvCxnSpPr>
              <a:cxnSpLocks noChangeShapeType="1"/>
            </p:cNvCxnSpPr>
            <p:nvPr/>
          </p:nvCxnSpPr>
          <p:spPr bwMode="auto">
            <a:xfrm flipV="1">
              <a:off x="7215206" y="2357430"/>
              <a:ext cx="785818" cy="357190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3" name="AutoShape 51"/>
            <p:cNvCxnSpPr>
              <a:cxnSpLocks noChangeShapeType="1"/>
            </p:cNvCxnSpPr>
            <p:nvPr/>
          </p:nvCxnSpPr>
          <p:spPr bwMode="auto">
            <a:xfrm>
              <a:off x="6643702" y="2143116"/>
              <a:ext cx="1285884" cy="71438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0034" y="1142984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pt-BR" sz="3000" b="1" dirty="0" smtClean="0"/>
              <a:t> IES</a:t>
            </a:r>
          </a:p>
          <a:p>
            <a:endParaRPr lang="pt-BR" sz="3000" dirty="0" smtClean="0"/>
          </a:p>
          <a:p>
            <a:pPr>
              <a:buFont typeface="Arial" pitchFamily="34" charset="0"/>
              <a:buChar char="•"/>
            </a:pPr>
            <a:r>
              <a:rPr lang="pt-BR" sz="3000" dirty="0" smtClean="0"/>
              <a:t> Informatização das escolas</a:t>
            </a:r>
          </a:p>
          <a:p>
            <a:pPr>
              <a:buFont typeface="Arial" pitchFamily="34" charset="0"/>
              <a:buChar char="•"/>
            </a:pPr>
            <a:endParaRPr lang="pt-BR" sz="3000" dirty="0" smtClean="0"/>
          </a:p>
          <a:p>
            <a:pPr>
              <a:buFont typeface="Arial" pitchFamily="34" charset="0"/>
              <a:buChar char="•"/>
            </a:pPr>
            <a:r>
              <a:rPr lang="pt-BR" sz="3000" dirty="0" smtClean="0"/>
              <a:t> Gerenciado pela GERTEC</a:t>
            </a:r>
          </a:p>
          <a:p>
            <a:pPr>
              <a:buFont typeface="Arial" pitchFamily="34" charset="0"/>
              <a:buChar char="•"/>
            </a:pPr>
            <a:endParaRPr lang="pt-BR" sz="3000" dirty="0" smtClean="0"/>
          </a:p>
          <a:p>
            <a:pPr>
              <a:buFont typeface="Arial" pitchFamily="34" charset="0"/>
              <a:buChar char="•"/>
            </a:pPr>
            <a:r>
              <a:rPr lang="pt-BR" sz="3000" dirty="0" smtClean="0"/>
              <a:t> Principais funcionalidades: acompanhamento do processamento, </a:t>
            </a:r>
            <a:r>
              <a:rPr lang="pt-BR" sz="3000" dirty="0" err="1" smtClean="0"/>
              <a:t>checklist</a:t>
            </a:r>
            <a:endParaRPr lang="pt-BR" sz="3000" dirty="0"/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6500826" y="1071546"/>
            <a:ext cx="1901825" cy="1330325"/>
            <a:chOff x="2162" y="824"/>
            <a:chExt cx="1290" cy="902"/>
          </a:xfrm>
        </p:grpSpPr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2493" y="824"/>
              <a:ext cx="959" cy="833"/>
              <a:chOff x="2493" y="824"/>
              <a:chExt cx="959" cy="833"/>
            </a:xfrm>
          </p:grpSpPr>
          <p:pic>
            <p:nvPicPr>
              <p:cNvPr id="9" name="Picture 59" descr="Server s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86" y="824"/>
                <a:ext cx="444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0" descr="GEL Dotted Line MS-yellow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82967" b="-1515"/>
              <a:stretch>
                <a:fillRect/>
              </a:stretch>
            </p:blipFill>
            <p:spPr bwMode="auto">
              <a:xfrm rot="9000000" flipV="1">
                <a:off x="2493" y="1168"/>
                <a:ext cx="303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1" descr="GEL Dotted Line MS-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82967" b="-1515"/>
              <a:stretch>
                <a:fillRect/>
              </a:stretch>
            </p:blipFill>
            <p:spPr bwMode="auto">
              <a:xfrm rot="13500000" flipV="1">
                <a:off x="2929" y="1224"/>
                <a:ext cx="304" cy="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2" descr="Note Book Computer s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95" y="1220"/>
                <a:ext cx="45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63" descr="PC Running XML Web Service 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62" y="1149"/>
              <a:ext cx="58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30" y="1643050"/>
            <a:ext cx="9016862" cy="44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85688" y="714356"/>
            <a:ext cx="8858312" cy="1071569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pt-BR" dirty="0" smtClean="0"/>
              <a:t>Relatório dos processamentos da escola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38288"/>
            <a:ext cx="72009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85688" y="714356"/>
            <a:ext cx="8858312" cy="1071569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pt-BR" dirty="0" smtClean="0"/>
              <a:t>Cadastro de </a:t>
            </a:r>
            <a:r>
              <a:rPr lang="pt-BR" dirty="0" err="1" smtClean="0"/>
              <a:t>checklist</a:t>
            </a:r>
            <a:endParaRPr lang="pt-BR" dirty="0" smtClean="0"/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0294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929066"/>
            <a:ext cx="6924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8596" y="1428736"/>
            <a:ext cx="87154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pt-BR" sz="3000" b="1" dirty="0" smtClean="0"/>
              <a:t> IES - Informações enviadas</a:t>
            </a:r>
          </a:p>
          <a:p>
            <a:endParaRPr lang="pt-BR" sz="3000" dirty="0" smtClean="0"/>
          </a:p>
          <a:p>
            <a:endParaRPr lang="pt-BR" sz="3000" dirty="0" smtClean="0"/>
          </a:p>
          <a:p>
            <a:endParaRPr lang="pt-BR" sz="3000" dirty="0" smtClean="0"/>
          </a:p>
          <a:p>
            <a:r>
              <a:rPr lang="pt-BR" sz="3000" b="1" dirty="0" smtClean="0"/>
              <a:t>SIGE: </a:t>
            </a:r>
            <a:r>
              <a:rPr lang="pt-BR" sz="3000" dirty="0" smtClean="0"/>
              <a:t>informação que define se a escola trabalha de forma online ou </a:t>
            </a:r>
            <a:r>
              <a:rPr lang="pt-BR" sz="3000" dirty="0" err="1" smtClean="0"/>
              <a:t>offline</a:t>
            </a:r>
            <a:endParaRPr lang="pt-BR" sz="3000" dirty="0" smtClean="0"/>
          </a:p>
          <a:p>
            <a:endParaRPr lang="pt-BR" sz="3000" dirty="0" smtClean="0"/>
          </a:p>
          <a:p>
            <a:endParaRPr lang="pt-BR" sz="3000" dirty="0" smtClean="0"/>
          </a:p>
        </p:txBody>
      </p:sp>
      <p:grpSp>
        <p:nvGrpSpPr>
          <p:cNvPr id="6" name="Grupo 5"/>
          <p:cNvGrpSpPr/>
          <p:nvPr/>
        </p:nvGrpSpPr>
        <p:grpSpPr>
          <a:xfrm>
            <a:off x="0" y="1000108"/>
            <a:ext cx="2290763" cy="2243138"/>
            <a:chOff x="142844" y="909624"/>
            <a:chExt cx="2290763" cy="2243138"/>
          </a:xfrm>
        </p:grpSpPr>
        <p:pic>
          <p:nvPicPr>
            <p:cNvPr id="7" name="Picture 3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4507" y="2230424"/>
              <a:ext cx="73183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1500174"/>
              <a:ext cx="731838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782" y="909624"/>
              <a:ext cx="73183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1912915" y="1708137"/>
              <a:ext cx="520701" cy="835025"/>
              <a:chOff x="2757" y="3474"/>
              <a:chExt cx="328" cy="526"/>
            </a:xfrm>
          </p:grpSpPr>
          <p:pic>
            <p:nvPicPr>
              <p:cNvPr id="14" name="Picture 17" descr="Server s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57" y="3474"/>
                <a:ext cx="323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oup 18"/>
              <p:cNvGrpSpPr>
                <a:grpSpLocks/>
              </p:cNvGrpSpPr>
              <p:nvPr/>
            </p:nvGrpSpPr>
            <p:grpSpPr bwMode="auto">
              <a:xfrm>
                <a:off x="2858" y="3781"/>
                <a:ext cx="227" cy="219"/>
                <a:chOff x="2624" y="2323"/>
                <a:chExt cx="415" cy="345"/>
              </a:xfrm>
            </p:grpSpPr>
            <p:sp>
              <p:nvSpPr>
                <p:cNvPr id="16" name="Freeform 19"/>
                <p:cNvSpPr>
                  <a:spLocks noChangeAspect="1"/>
                </p:cNvSpPr>
                <p:nvPr/>
              </p:nvSpPr>
              <p:spPr bwMode="auto">
                <a:xfrm>
                  <a:off x="2624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7" name="Freeform 20"/>
                <p:cNvSpPr>
                  <a:spLocks noChangeAspect="1"/>
                </p:cNvSpPr>
                <p:nvPr/>
              </p:nvSpPr>
              <p:spPr bwMode="auto">
                <a:xfrm flipH="1">
                  <a:off x="2831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8" name="Line 2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81" y="2408"/>
                  <a:ext cx="20" cy="30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9" name="Freeform 22"/>
                <p:cNvSpPr>
                  <a:spLocks noChangeAspect="1"/>
                </p:cNvSpPr>
                <p:nvPr/>
              </p:nvSpPr>
              <p:spPr bwMode="auto">
                <a:xfrm flipV="1">
                  <a:off x="2805" y="2436"/>
                  <a:ext cx="57" cy="22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40" y="1"/>
                    </a:cxn>
                    <a:cxn ang="0">
                      <a:pos x="92" y="37"/>
                    </a:cxn>
                  </a:cxnLst>
                  <a:rect l="0" t="0" r="r" b="b"/>
                  <a:pathLst>
                    <a:path w="92" h="41">
                      <a:moveTo>
                        <a:pt x="0" y="41"/>
                      </a:moveTo>
                      <a:cubicBezTo>
                        <a:pt x="12" y="21"/>
                        <a:pt x="25" y="2"/>
                        <a:pt x="40" y="1"/>
                      </a:cubicBezTo>
                      <a:cubicBezTo>
                        <a:pt x="55" y="0"/>
                        <a:pt x="73" y="18"/>
                        <a:pt x="92" y="3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0" name="Freeform 23"/>
                <p:cNvSpPr>
                  <a:spLocks noChangeAspect="1"/>
                </p:cNvSpPr>
                <p:nvPr/>
              </p:nvSpPr>
              <p:spPr bwMode="auto">
                <a:xfrm>
                  <a:off x="2807" y="2545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120"/>
                    </a:cxn>
                    <a:cxn ang="0">
                      <a:pos x="116" y="168"/>
                    </a:cxn>
                  </a:cxnLst>
                  <a:rect l="0" t="0" r="r" b="b"/>
                  <a:pathLst>
                    <a:path w="116" h="168">
                      <a:moveTo>
                        <a:pt x="0" y="0"/>
                      </a:moveTo>
                      <a:cubicBezTo>
                        <a:pt x="8" y="46"/>
                        <a:pt x="17" y="92"/>
                        <a:pt x="36" y="120"/>
                      </a:cubicBezTo>
                      <a:cubicBezTo>
                        <a:pt x="55" y="148"/>
                        <a:pt x="85" y="158"/>
                        <a:pt x="116" y="168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1" name="Freeform 24"/>
                <p:cNvSpPr>
                  <a:spLocks noChangeAspect="1"/>
                </p:cNvSpPr>
                <p:nvPr/>
              </p:nvSpPr>
              <p:spPr bwMode="auto">
                <a:xfrm>
                  <a:off x="2809" y="2548"/>
                  <a:ext cx="46" cy="69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76" y="128"/>
                    </a:cxn>
                    <a:cxn ang="0">
                      <a:pos x="0" y="172"/>
                    </a:cxn>
                  </a:cxnLst>
                  <a:rect l="0" t="0" r="r" b="b"/>
                  <a:pathLst>
                    <a:path w="112" h="172">
                      <a:moveTo>
                        <a:pt x="112" y="0"/>
                      </a:moveTo>
                      <a:cubicBezTo>
                        <a:pt x="103" y="49"/>
                        <a:pt x="95" y="99"/>
                        <a:pt x="76" y="128"/>
                      </a:cubicBezTo>
                      <a:cubicBezTo>
                        <a:pt x="57" y="157"/>
                        <a:pt x="28" y="164"/>
                        <a:pt x="0" y="17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2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39" y="2424"/>
                  <a:ext cx="57" cy="9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3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3" y="2517"/>
                  <a:ext cx="60" cy="87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4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41" y="2529"/>
                  <a:ext cx="60" cy="8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5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526"/>
                  <a:ext cx="7" cy="99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6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418"/>
                  <a:ext cx="0" cy="113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7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403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8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496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9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510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661" y="2580"/>
                  <a:ext cx="42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3" y="2592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781" y="2602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grpSp>
              <p:nvGrpSpPr>
                <p:cNvPr id="33" name="Group 3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860" y="2408"/>
                  <a:ext cx="157" cy="236"/>
                  <a:chOff x="4161" y="1753"/>
                  <a:chExt cx="527" cy="799"/>
                </a:xfrm>
              </p:grpSpPr>
              <p:sp>
                <p:nvSpPr>
                  <p:cNvPr id="34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555" y="1769"/>
                    <a:ext cx="67" cy="104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5" name="Line 3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1826"/>
                    <a:ext cx="182" cy="313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6" name="Line 3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34" y="2134"/>
                    <a:ext cx="200" cy="282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7" name="Line 4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2171"/>
                    <a:ext cx="200" cy="287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8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2161"/>
                    <a:ext cx="24" cy="329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9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1805"/>
                    <a:ext cx="0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0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1753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1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55" y="2067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2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2108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3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61" y="2338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4" name="Oval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1" y="2380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5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5" y="2411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</p:grpSp>
          </p:grpSp>
        </p:grpSp>
        <p:cxnSp>
          <p:nvCxnSpPr>
            <p:cNvPr id="11" name="AutoShape 49"/>
            <p:cNvCxnSpPr>
              <a:cxnSpLocks noChangeShapeType="1"/>
            </p:cNvCxnSpPr>
            <p:nvPr/>
          </p:nvCxnSpPr>
          <p:spPr bwMode="auto">
            <a:xfrm flipH="1" flipV="1">
              <a:off x="1279494" y="1831962"/>
              <a:ext cx="633413" cy="252412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2" name="AutoShape 50"/>
            <p:cNvCxnSpPr>
              <a:cxnSpLocks noChangeShapeType="1"/>
            </p:cNvCxnSpPr>
            <p:nvPr/>
          </p:nvCxnSpPr>
          <p:spPr bwMode="auto">
            <a:xfrm flipH="1">
              <a:off x="1111219" y="2084374"/>
              <a:ext cx="801688" cy="146050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3" name="AutoShape 51"/>
            <p:cNvCxnSpPr>
              <a:cxnSpLocks noChangeShapeType="1"/>
            </p:cNvCxnSpPr>
            <p:nvPr/>
          </p:nvCxnSpPr>
          <p:spPr bwMode="auto">
            <a:xfrm flipH="1" flipV="1">
              <a:off x="874682" y="1962137"/>
              <a:ext cx="1038225" cy="122237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85786" y="1428736"/>
            <a:ext cx="80010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3000" b="1" smtClean="0"/>
              <a:t> IES </a:t>
            </a:r>
            <a:r>
              <a:rPr lang="pt-BR" sz="3000" b="1" dirty="0" smtClean="0"/>
              <a:t>- Informações recebidas</a:t>
            </a:r>
          </a:p>
          <a:p>
            <a:endParaRPr lang="pt-BR" sz="3000" dirty="0" smtClean="0"/>
          </a:p>
          <a:p>
            <a:endParaRPr lang="pt-BR" sz="3000" dirty="0" smtClean="0"/>
          </a:p>
          <a:p>
            <a:endParaRPr lang="pt-BR" sz="3000" b="1" dirty="0" smtClean="0"/>
          </a:p>
          <a:p>
            <a:r>
              <a:rPr lang="pt-BR" sz="3000" b="1" dirty="0" smtClean="0"/>
              <a:t>SIGE: </a:t>
            </a:r>
            <a:r>
              <a:rPr lang="pt-BR" sz="3000" dirty="0" smtClean="0"/>
              <a:t>dados dos processamentos</a:t>
            </a:r>
          </a:p>
          <a:p>
            <a:endParaRPr lang="pt-BR" sz="3000" dirty="0" smtClean="0"/>
          </a:p>
          <a:p>
            <a:endParaRPr lang="pt-BR" sz="3000" dirty="0" smtClean="0"/>
          </a:p>
        </p:txBody>
      </p:sp>
      <p:grpSp>
        <p:nvGrpSpPr>
          <p:cNvPr id="6" name="Grupo 5"/>
          <p:cNvGrpSpPr/>
          <p:nvPr/>
        </p:nvGrpSpPr>
        <p:grpSpPr>
          <a:xfrm>
            <a:off x="5715008" y="981062"/>
            <a:ext cx="2954967" cy="2243138"/>
            <a:chOff x="5715008" y="981062"/>
            <a:chExt cx="2954967" cy="2243138"/>
          </a:xfrm>
        </p:grpSpPr>
        <p:pic>
          <p:nvPicPr>
            <p:cNvPr id="7" name="Picture 3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316670" y="2301862"/>
              <a:ext cx="83979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715008" y="1571612"/>
              <a:ext cx="839798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webServiceser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484945" y="981062"/>
              <a:ext cx="839797" cy="9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6"/>
            <p:cNvGrpSpPr>
              <a:grpSpLocks/>
            </p:cNvGrpSpPr>
            <p:nvPr/>
          </p:nvGrpSpPr>
          <p:grpSpPr bwMode="auto">
            <a:xfrm flipH="1">
              <a:off x="8072462" y="1857364"/>
              <a:ext cx="597513" cy="835025"/>
              <a:chOff x="2757" y="3474"/>
              <a:chExt cx="328" cy="526"/>
            </a:xfrm>
          </p:grpSpPr>
          <p:pic>
            <p:nvPicPr>
              <p:cNvPr id="14" name="Picture 17" descr="Server s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57" y="3474"/>
                <a:ext cx="323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oup 18"/>
              <p:cNvGrpSpPr>
                <a:grpSpLocks/>
              </p:cNvGrpSpPr>
              <p:nvPr/>
            </p:nvGrpSpPr>
            <p:grpSpPr bwMode="auto">
              <a:xfrm>
                <a:off x="2858" y="3781"/>
                <a:ext cx="227" cy="219"/>
                <a:chOff x="2624" y="2323"/>
                <a:chExt cx="415" cy="345"/>
              </a:xfrm>
            </p:grpSpPr>
            <p:sp>
              <p:nvSpPr>
                <p:cNvPr id="16" name="Freeform 19"/>
                <p:cNvSpPr>
                  <a:spLocks noChangeAspect="1"/>
                </p:cNvSpPr>
                <p:nvPr/>
              </p:nvSpPr>
              <p:spPr bwMode="auto">
                <a:xfrm>
                  <a:off x="2624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7" name="Freeform 20"/>
                <p:cNvSpPr>
                  <a:spLocks noChangeAspect="1"/>
                </p:cNvSpPr>
                <p:nvPr/>
              </p:nvSpPr>
              <p:spPr bwMode="auto">
                <a:xfrm flipH="1">
                  <a:off x="2831" y="2323"/>
                  <a:ext cx="208" cy="345"/>
                </a:xfrm>
                <a:custGeom>
                  <a:avLst/>
                  <a:gdLst/>
                  <a:ahLst/>
                  <a:cxnLst>
                    <a:cxn ang="0">
                      <a:pos x="690" y="0"/>
                    </a:cxn>
                    <a:cxn ang="0">
                      <a:pos x="0" y="1003"/>
                    </a:cxn>
                    <a:cxn ang="0">
                      <a:pos x="689" y="1143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690" h="1143">
                      <a:moveTo>
                        <a:pt x="690" y="0"/>
                      </a:moveTo>
                      <a:lnTo>
                        <a:pt x="0" y="1003"/>
                      </a:lnTo>
                      <a:lnTo>
                        <a:pt x="689" y="1143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8" name="Line 2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81" y="2408"/>
                  <a:ext cx="20" cy="30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9" name="Freeform 22"/>
                <p:cNvSpPr>
                  <a:spLocks noChangeAspect="1"/>
                </p:cNvSpPr>
                <p:nvPr/>
              </p:nvSpPr>
              <p:spPr bwMode="auto">
                <a:xfrm flipV="1">
                  <a:off x="2805" y="2436"/>
                  <a:ext cx="57" cy="22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40" y="1"/>
                    </a:cxn>
                    <a:cxn ang="0">
                      <a:pos x="92" y="37"/>
                    </a:cxn>
                  </a:cxnLst>
                  <a:rect l="0" t="0" r="r" b="b"/>
                  <a:pathLst>
                    <a:path w="92" h="41">
                      <a:moveTo>
                        <a:pt x="0" y="41"/>
                      </a:moveTo>
                      <a:cubicBezTo>
                        <a:pt x="12" y="21"/>
                        <a:pt x="25" y="2"/>
                        <a:pt x="40" y="1"/>
                      </a:cubicBezTo>
                      <a:cubicBezTo>
                        <a:pt x="55" y="0"/>
                        <a:pt x="73" y="18"/>
                        <a:pt x="92" y="37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0" name="Freeform 23"/>
                <p:cNvSpPr>
                  <a:spLocks noChangeAspect="1"/>
                </p:cNvSpPr>
                <p:nvPr/>
              </p:nvSpPr>
              <p:spPr bwMode="auto">
                <a:xfrm>
                  <a:off x="2807" y="2545"/>
                  <a:ext cx="42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120"/>
                    </a:cxn>
                    <a:cxn ang="0">
                      <a:pos x="116" y="168"/>
                    </a:cxn>
                  </a:cxnLst>
                  <a:rect l="0" t="0" r="r" b="b"/>
                  <a:pathLst>
                    <a:path w="116" h="168">
                      <a:moveTo>
                        <a:pt x="0" y="0"/>
                      </a:moveTo>
                      <a:cubicBezTo>
                        <a:pt x="8" y="46"/>
                        <a:pt x="17" y="92"/>
                        <a:pt x="36" y="120"/>
                      </a:cubicBezTo>
                      <a:cubicBezTo>
                        <a:pt x="55" y="148"/>
                        <a:pt x="85" y="158"/>
                        <a:pt x="116" y="168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1" name="Freeform 24"/>
                <p:cNvSpPr>
                  <a:spLocks noChangeAspect="1"/>
                </p:cNvSpPr>
                <p:nvPr/>
              </p:nvSpPr>
              <p:spPr bwMode="auto">
                <a:xfrm>
                  <a:off x="2809" y="2548"/>
                  <a:ext cx="46" cy="69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76" y="128"/>
                    </a:cxn>
                    <a:cxn ang="0">
                      <a:pos x="0" y="172"/>
                    </a:cxn>
                  </a:cxnLst>
                  <a:rect l="0" t="0" r="r" b="b"/>
                  <a:pathLst>
                    <a:path w="112" h="172">
                      <a:moveTo>
                        <a:pt x="112" y="0"/>
                      </a:moveTo>
                      <a:cubicBezTo>
                        <a:pt x="103" y="49"/>
                        <a:pt x="95" y="99"/>
                        <a:pt x="76" y="128"/>
                      </a:cubicBezTo>
                      <a:cubicBezTo>
                        <a:pt x="57" y="157"/>
                        <a:pt x="28" y="164"/>
                        <a:pt x="0" y="17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2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39" y="2424"/>
                  <a:ext cx="57" cy="9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3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3" y="2517"/>
                  <a:ext cx="60" cy="87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4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41" y="2529"/>
                  <a:ext cx="60" cy="85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5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526"/>
                  <a:ext cx="7" cy="99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6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98" y="2418"/>
                  <a:ext cx="0" cy="113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7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403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8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496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9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2510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661" y="2580"/>
                  <a:ext cx="42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3" y="2592"/>
                  <a:ext cx="38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781" y="2602"/>
                  <a:ext cx="40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33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grpSp>
              <p:nvGrpSpPr>
                <p:cNvPr id="33" name="Group 3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860" y="2408"/>
                  <a:ext cx="157" cy="236"/>
                  <a:chOff x="4161" y="1753"/>
                  <a:chExt cx="527" cy="799"/>
                </a:xfrm>
              </p:grpSpPr>
              <p:sp>
                <p:nvSpPr>
                  <p:cNvPr id="34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555" y="1769"/>
                    <a:ext cx="67" cy="104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5" name="Line 3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1826"/>
                    <a:ext cx="182" cy="313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6" name="Line 3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34" y="2134"/>
                    <a:ext cx="200" cy="282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7" name="Line 4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2" y="2171"/>
                    <a:ext cx="200" cy="287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8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2161"/>
                    <a:ext cx="24" cy="329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9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09" y="1805"/>
                    <a:ext cx="0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0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1753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1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55" y="2067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2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7" y="2108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3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61" y="2338"/>
                    <a:ext cx="133" cy="13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4" name="Oval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1" y="2380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45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5" y="2411"/>
                    <a:ext cx="133" cy="14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33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</p:grpSp>
          </p:grpSp>
        </p:grpSp>
        <p:cxnSp>
          <p:nvCxnSpPr>
            <p:cNvPr id="11" name="AutoShape 49"/>
            <p:cNvCxnSpPr>
              <a:cxnSpLocks noChangeShapeType="1"/>
            </p:cNvCxnSpPr>
            <p:nvPr/>
          </p:nvCxnSpPr>
          <p:spPr bwMode="auto">
            <a:xfrm>
              <a:off x="7358082" y="1571612"/>
              <a:ext cx="642942" cy="500066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2" name="AutoShape 50"/>
            <p:cNvCxnSpPr>
              <a:cxnSpLocks noChangeShapeType="1"/>
            </p:cNvCxnSpPr>
            <p:nvPr/>
          </p:nvCxnSpPr>
          <p:spPr bwMode="auto">
            <a:xfrm flipV="1">
              <a:off x="7215206" y="2357430"/>
              <a:ext cx="785818" cy="357190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3" name="AutoShape 51"/>
            <p:cNvCxnSpPr>
              <a:cxnSpLocks noChangeShapeType="1"/>
            </p:cNvCxnSpPr>
            <p:nvPr/>
          </p:nvCxnSpPr>
          <p:spPr bwMode="auto">
            <a:xfrm>
              <a:off x="6643702" y="2143116"/>
              <a:ext cx="1285884" cy="71438"/>
            </a:xfrm>
            <a:prstGeom prst="straightConnector1">
              <a:avLst/>
            </a:prstGeom>
            <a:noFill/>
            <a:ln w="508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4348" y="785794"/>
            <a:ext cx="80010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pt-BR" sz="3000" b="1" dirty="0" smtClean="0"/>
          </a:p>
          <a:p>
            <a:pPr algn="ctr">
              <a:buNone/>
            </a:pPr>
            <a:r>
              <a:rPr lang="pt-BR" sz="6000" b="1" dirty="0" smtClean="0"/>
              <a:t>OBRIGADO!</a:t>
            </a:r>
            <a:endParaRPr lang="pt-BR" sz="6000" dirty="0" smtClean="0"/>
          </a:p>
          <a:p>
            <a:endParaRPr lang="pt-BR" sz="3000" dirty="0" smtClean="0"/>
          </a:p>
          <a:p>
            <a:endParaRPr lang="pt-BR" sz="3000" dirty="0" smtClean="0"/>
          </a:p>
        </p:txBody>
      </p:sp>
      <p:pic>
        <p:nvPicPr>
          <p:cNvPr id="6" name="Imagem 5" descr="boneco_fundo_cad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143116"/>
            <a:ext cx="4237138" cy="299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98488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pt-BR" dirty="0" smtClean="0"/>
              <a:t>O que é o SIIGNET? Como ele surgiu?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169" y="1823348"/>
            <a:ext cx="858357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071547"/>
            <a:ext cx="8858312" cy="107156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pt-BR" dirty="0" smtClean="0"/>
              <a:t>Quem pode acessar o portal? Como solicitar acesso?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3116"/>
            <a:ext cx="7929618" cy="39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85688" y="785794"/>
            <a:ext cx="8858312" cy="107156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pt-BR" dirty="0" smtClean="0"/>
              <a:t>Como acessar o </a:t>
            </a:r>
            <a:r>
              <a:rPr lang="pt-BR" dirty="0" err="1" smtClean="0"/>
              <a:t>Helpdesk</a:t>
            </a:r>
            <a:endParaRPr lang="pt-BR" dirty="0" smtClean="0"/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 descr="sss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2071678"/>
            <a:ext cx="3838575" cy="2390775"/>
          </a:xfrm>
          <a:prstGeom prst="rect">
            <a:avLst/>
          </a:prstGeom>
        </p:spPr>
      </p:pic>
      <p:sp>
        <p:nvSpPr>
          <p:cNvPr id="8" name="Seta para baixo 7"/>
          <p:cNvSpPr/>
          <p:nvPr/>
        </p:nvSpPr>
        <p:spPr>
          <a:xfrm rot="19482060">
            <a:off x="1862883" y="2571822"/>
            <a:ext cx="357190" cy="1121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85688" y="785794"/>
            <a:ext cx="8858312" cy="107156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pt-BR" dirty="0" err="1" smtClean="0"/>
              <a:t>Helpdesk</a:t>
            </a:r>
            <a:endParaRPr lang="pt-BR" dirty="0" smtClean="0"/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 descr="s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500174"/>
            <a:ext cx="7134225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071547"/>
            <a:ext cx="8858312" cy="3693319"/>
          </a:xfrm>
        </p:spPr>
        <p:txBody>
          <a:bodyPr/>
          <a:lstStyle/>
          <a:p>
            <a:pPr algn="ctr"/>
            <a:endParaRPr lang="pt-BR" dirty="0" smtClean="0"/>
          </a:p>
          <a:p>
            <a:pPr algn="ctr">
              <a:buBlip>
                <a:blip r:embed="rId2"/>
              </a:buBlip>
            </a:pPr>
            <a:r>
              <a:rPr lang="pt-BR" b="1" dirty="0" smtClean="0"/>
              <a:t>Equipe</a:t>
            </a:r>
          </a:p>
          <a:p>
            <a:endParaRPr lang="pt-BR" dirty="0" smtClean="0"/>
          </a:p>
          <a:p>
            <a:r>
              <a:rPr lang="pt-BR" dirty="0" smtClean="0"/>
              <a:t>12 analistas/desenvolvedores</a:t>
            </a:r>
          </a:p>
          <a:p>
            <a:r>
              <a:rPr lang="pt-BR" dirty="0" smtClean="0"/>
              <a:t>4 analistas de testes</a:t>
            </a:r>
          </a:p>
          <a:p>
            <a:r>
              <a:rPr lang="pt-BR" dirty="0" smtClean="0"/>
              <a:t>5 atendentes do </a:t>
            </a:r>
            <a:r>
              <a:rPr lang="pt-BR" dirty="0" err="1" smtClean="0"/>
              <a:t>Call</a:t>
            </a:r>
            <a:r>
              <a:rPr lang="pt-BR" dirty="0" smtClean="0"/>
              <a:t> Center</a:t>
            </a:r>
          </a:p>
          <a:p>
            <a:endParaRPr lang="pt-BR" dirty="0"/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6715140" y="1214422"/>
            <a:ext cx="1928826" cy="1857388"/>
            <a:chOff x="3898" y="1928"/>
            <a:chExt cx="1253" cy="1314"/>
          </a:xfrm>
        </p:grpSpPr>
        <p:pic>
          <p:nvPicPr>
            <p:cNvPr id="11" name="Picture 20" descr="asian-man-purp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12" y="1969"/>
              <a:ext cx="339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1" descr="black-man-arms-crossed-bl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3" y="1928"/>
              <a:ext cx="380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2" descr="black-woman-viol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9" y="2020"/>
              <a:ext cx="382" cy="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3" descr="smiling-woman-2-orang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4" y="1994"/>
              <a:ext cx="355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4" descr="black-man-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98" y="2016"/>
              <a:ext cx="404" cy="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428596" y="142852"/>
            <a:ext cx="8501122" cy="642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Portal de sistemas da SEDUC e sistemas de apoio ao SIGE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071547"/>
            <a:ext cx="8858312" cy="500065"/>
          </a:xfrm>
        </p:spPr>
        <p:txBody>
          <a:bodyPr>
            <a:normAutofit fontScale="92500" lnSpcReduction="20000"/>
          </a:bodyPr>
          <a:lstStyle/>
          <a:p>
            <a:pPr algn="ctr">
              <a:buBlip>
                <a:blip r:embed="rId3"/>
              </a:buBlip>
            </a:pPr>
            <a:r>
              <a:rPr lang="pt-BR" dirty="0" smtClean="0"/>
              <a:t>52 sistemas ativos no portal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7224" y="2006734"/>
            <a:ext cx="15475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AOF</a:t>
            </a:r>
            <a:endParaRPr lang="pt-B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 rot="965795">
            <a:off x="2504928" y="4642739"/>
            <a:ext cx="1125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SME</a:t>
            </a:r>
            <a:endParaRPr lang="pt-B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 rot="1046018">
            <a:off x="1784844" y="2928934"/>
            <a:ext cx="9955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/>
                <a:solidFill>
                  <a:schemeClr val="accent3"/>
                </a:solidFill>
                <a:effectLst/>
              </a:rPr>
              <a:t>DES</a:t>
            </a:r>
            <a:endParaRPr lang="pt-BR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429388" y="2428868"/>
            <a:ext cx="9465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PAT</a:t>
            </a:r>
            <a:endParaRPr lang="pt-BR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1538" y="4714884"/>
            <a:ext cx="13482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AESE </a:t>
            </a:r>
            <a:endParaRPr lang="pt-BR" sz="40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29586" y="3071810"/>
            <a:ext cx="808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IES</a:t>
            </a:r>
          </a:p>
        </p:txBody>
      </p:sp>
      <p:sp>
        <p:nvSpPr>
          <p:cNvPr id="12" name="Retângulo 11"/>
          <p:cNvSpPr/>
          <p:nvPr/>
        </p:nvSpPr>
        <p:spPr>
          <a:xfrm rot="1870582">
            <a:off x="6547769" y="3467443"/>
            <a:ext cx="898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IGE</a:t>
            </a:r>
            <a:endParaRPr lang="pt-BR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 rot="20335824">
            <a:off x="7572396" y="2285992"/>
            <a:ext cx="873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SIA</a:t>
            </a:r>
          </a:p>
        </p:txBody>
      </p:sp>
      <p:sp>
        <p:nvSpPr>
          <p:cNvPr id="14" name="Retângulo 13"/>
          <p:cNvSpPr/>
          <p:nvPr/>
        </p:nvSpPr>
        <p:spPr>
          <a:xfrm rot="20756288">
            <a:off x="5497548" y="4919278"/>
            <a:ext cx="11817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RM6</a:t>
            </a:r>
            <a:endParaRPr lang="pt-BR" sz="40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 rot="20641178">
            <a:off x="3862030" y="4212107"/>
            <a:ext cx="11176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SSM</a:t>
            </a:r>
            <a:endParaRPr lang="pt-B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 rot="20037955">
            <a:off x="598926" y="4137360"/>
            <a:ext cx="11128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HDK</a:t>
            </a:r>
            <a:endParaRPr lang="pt-BR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 rot="19966545">
            <a:off x="4504074" y="2391626"/>
            <a:ext cx="15701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PRAEC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286248" y="1714488"/>
            <a:ext cx="990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PRZ</a:t>
            </a:r>
            <a:endParaRPr lang="pt-B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000760" y="1714488"/>
            <a:ext cx="9138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SES</a:t>
            </a:r>
            <a:endParaRPr lang="pt-B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 rot="1042907">
            <a:off x="2510817" y="2211073"/>
            <a:ext cx="10414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PTO</a:t>
            </a:r>
          </a:p>
        </p:txBody>
      </p:sp>
      <p:sp>
        <p:nvSpPr>
          <p:cNvPr id="21" name="Retângulo 20"/>
          <p:cNvSpPr/>
          <p:nvPr/>
        </p:nvSpPr>
        <p:spPr>
          <a:xfrm rot="20085806">
            <a:off x="1428728" y="5429264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CIT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143240" y="5572140"/>
            <a:ext cx="9442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PES</a:t>
            </a:r>
            <a:endParaRPr lang="pt-BR" sz="40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23" name="Retângulo 22"/>
          <p:cNvSpPr/>
          <p:nvPr/>
        </p:nvSpPr>
        <p:spPr>
          <a:xfrm rot="1427243">
            <a:off x="7312451" y="4615170"/>
            <a:ext cx="1071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LAB</a:t>
            </a:r>
            <a:endParaRPr lang="pt-B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357554" y="2786058"/>
            <a:ext cx="984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BTA</a:t>
            </a:r>
            <a:endParaRPr lang="pt-BR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7572397" y="3786190"/>
            <a:ext cx="10294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CED</a:t>
            </a:r>
            <a:endParaRPr lang="pt-BR" sz="40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6" name="Retângulo 25"/>
          <p:cNvSpPr/>
          <p:nvPr/>
        </p:nvSpPr>
        <p:spPr>
          <a:xfrm rot="19541028">
            <a:off x="111061" y="3582521"/>
            <a:ext cx="10166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/>
              </a:rPr>
              <a:t>CPR</a:t>
            </a:r>
            <a:endParaRPr lang="pt-BR" sz="4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714348" y="2714620"/>
            <a:ext cx="9140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CVI</a:t>
            </a:r>
            <a:endParaRPr lang="pt-B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tângulo 27"/>
          <p:cNvSpPr/>
          <p:nvPr/>
        </p:nvSpPr>
        <p:spPr>
          <a:xfrm rot="1663732">
            <a:off x="2071670" y="3643314"/>
            <a:ext cx="808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IES</a:t>
            </a:r>
            <a:endParaRPr lang="pt-B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Retângulo 28"/>
          <p:cNvSpPr/>
          <p:nvPr/>
        </p:nvSpPr>
        <p:spPr>
          <a:xfrm rot="21012889">
            <a:off x="5192439" y="4126424"/>
            <a:ext cx="15424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MAN6</a:t>
            </a:r>
            <a:endParaRPr lang="pt-B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4357686" y="5143512"/>
            <a:ext cx="953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SCT</a:t>
            </a:r>
            <a:endParaRPr lang="pt-BR" sz="40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1" name="Retângulo 30"/>
          <p:cNvSpPr/>
          <p:nvPr/>
        </p:nvSpPr>
        <p:spPr>
          <a:xfrm rot="1535139">
            <a:off x="4143372" y="3429000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SCV</a:t>
            </a:r>
            <a:endParaRPr lang="pt-B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5286380" y="3071810"/>
            <a:ext cx="10422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SGR</a:t>
            </a:r>
            <a:endParaRPr lang="pt-B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3071802" y="3786190"/>
            <a:ext cx="9509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SRF</a:t>
            </a:r>
            <a:endParaRPr lang="pt-B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tângulo 33"/>
          <p:cNvSpPr/>
          <p:nvPr/>
        </p:nvSpPr>
        <p:spPr>
          <a:xfrm rot="20392506">
            <a:off x="512588" y="1405763"/>
            <a:ext cx="12378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SCLD</a:t>
            </a:r>
            <a:endParaRPr lang="pt-B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2714612" y="1571612"/>
            <a:ext cx="8338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/>
                <a:solidFill>
                  <a:schemeClr val="accent3"/>
                </a:solidFill>
                <a:effectLst/>
              </a:rPr>
              <a:t>CIS</a:t>
            </a:r>
            <a:endParaRPr lang="pt-BR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6" name="Retângulo 35"/>
          <p:cNvSpPr/>
          <p:nvPr/>
        </p:nvSpPr>
        <p:spPr>
          <a:xfrm rot="1233570">
            <a:off x="7368050" y="1428372"/>
            <a:ext cx="13468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SEDO</a:t>
            </a:r>
            <a:endParaRPr lang="pt-B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14282" y="5214950"/>
            <a:ext cx="941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PSS</a:t>
            </a:r>
            <a:endParaRPr lang="pt-B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6786579" y="5000636"/>
            <a:ext cx="9637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CFP</a:t>
            </a:r>
            <a:endParaRPr lang="pt-B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algn="ctr">
          <a:defRPr sz="2000" b="1" dirty="0" smtClean="0">
            <a:solidFill>
              <a:schemeClr val="bg1"/>
            </a:solidFill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1070</Words>
  <Application>Microsoft Office PowerPoint</Application>
  <PresentationFormat>Apresentação na tela (4:3)</PresentationFormat>
  <Paragraphs>215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renato.souza</dc:creator>
  <cp:lastModifiedBy>Letícia</cp:lastModifiedBy>
  <cp:revision>159</cp:revision>
  <dcterms:created xsi:type="dcterms:W3CDTF">2010-04-15T13:36:18Z</dcterms:created>
  <dcterms:modified xsi:type="dcterms:W3CDTF">2010-04-27T10:55:08Z</dcterms:modified>
</cp:coreProperties>
</file>